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5"/>
  </p:notesMasterIdLst>
  <p:handoutMasterIdLst>
    <p:handoutMasterId r:id="rId206"/>
  </p:handoutMasterIdLst>
  <p:sldIdLst>
    <p:sldId id="256" r:id="rId2"/>
    <p:sldId id="282" r:id="rId3"/>
    <p:sldId id="257" r:id="rId4"/>
    <p:sldId id="258" r:id="rId5"/>
    <p:sldId id="259" r:id="rId6"/>
    <p:sldId id="260" r:id="rId7"/>
    <p:sldId id="261" r:id="rId8"/>
    <p:sldId id="262" r:id="rId9"/>
    <p:sldId id="264" r:id="rId10"/>
    <p:sldId id="265" r:id="rId11"/>
    <p:sldId id="266" r:id="rId12"/>
    <p:sldId id="276"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4" r:id="rId27"/>
    <p:sldId id="285" r:id="rId28"/>
    <p:sldId id="286" r:id="rId29"/>
    <p:sldId id="287" r:id="rId30"/>
    <p:sldId id="288" r:id="rId31"/>
    <p:sldId id="289" r:id="rId32"/>
    <p:sldId id="263"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281" r:id="rId59"/>
    <p:sldId id="315" r:id="rId60"/>
    <p:sldId id="283"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456" r:id="rId74"/>
    <p:sldId id="457" r:id="rId75"/>
    <p:sldId id="458"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3" r:id="rId199"/>
    <p:sldId id="454" r:id="rId200"/>
    <p:sldId id="455" r:id="rId201"/>
    <p:sldId id="450" r:id="rId202"/>
    <p:sldId id="451" r:id="rId203"/>
    <p:sldId id="452" r:id="rId2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AAFF00"/>
    <a:srgbClr val="340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66" autoAdjust="0"/>
    <p:restoredTop sz="86434" autoAdjust="0"/>
  </p:normalViewPr>
  <p:slideViewPr>
    <p:cSldViewPr snapToGrid="0">
      <p:cViewPr varScale="1">
        <p:scale>
          <a:sx n="64" d="100"/>
          <a:sy n="64" d="100"/>
        </p:scale>
        <p:origin x="1234" y="62"/>
      </p:cViewPr>
      <p:guideLst>
        <p:guide orient="horz" pos="2160"/>
        <p:guide pos="3840"/>
      </p:guideLst>
    </p:cSldViewPr>
  </p:slideViewPr>
  <p:outlineViewPr>
    <p:cViewPr>
      <p:scale>
        <a:sx n="33" d="100"/>
        <a:sy n="33" d="100"/>
      </p:scale>
      <p:origin x="0" y="-2403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61CE28-FFEA-664B-54C6-53F25840A4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9D6974AE-6F4B-D4A1-AF8C-EBC59CEC72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8D3C07-5D3C-43DB-B88B-B757AEBD33CB}" type="datetimeFigureOut">
              <a:rPr lang="en-IN" smtClean="0"/>
              <a:t>03-05-2025</a:t>
            </a:fld>
            <a:endParaRPr lang="en-IN"/>
          </a:p>
        </p:txBody>
      </p:sp>
      <p:sp>
        <p:nvSpPr>
          <p:cNvPr id="4" name="Footer Placeholder 3">
            <a:extLst>
              <a:ext uri="{FF2B5EF4-FFF2-40B4-BE49-F238E27FC236}">
                <a16:creationId xmlns:a16="http://schemas.microsoft.com/office/drawing/2014/main" id="{99ED08FD-F4D8-21CE-634A-B0B54FA437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Contact - +91 7093461147</a:t>
            </a:r>
          </a:p>
        </p:txBody>
      </p:sp>
      <p:sp>
        <p:nvSpPr>
          <p:cNvPr id="5" name="Slide Number Placeholder 4">
            <a:extLst>
              <a:ext uri="{FF2B5EF4-FFF2-40B4-BE49-F238E27FC236}">
                <a16:creationId xmlns:a16="http://schemas.microsoft.com/office/drawing/2014/main" id="{4FA36BEF-5728-1B41-4B11-5D2E7D35A8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FF6FF6-ED4B-4945-A08F-D12CF4ECCC64}" type="slidenum">
              <a:rPr lang="en-IN" smtClean="0"/>
              <a:t>‹#›</a:t>
            </a:fld>
            <a:endParaRPr lang="en-IN"/>
          </a:p>
        </p:txBody>
      </p:sp>
    </p:spTree>
    <p:extLst>
      <p:ext uri="{BB962C8B-B14F-4D97-AF65-F5344CB8AC3E}">
        <p14:creationId xmlns:p14="http://schemas.microsoft.com/office/powerpoint/2010/main" val="3451197428"/>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37519-2C4A-4824-8A02-E68E46CE6C63}" type="datetimeFigureOut">
              <a:rPr lang="en-IN" smtClean="0"/>
              <a:t>03-05-2025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Contact - +91 7093461147</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58AD7A-39B1-41D3-80CF-C0B359DDF59C}" type="slidenum">
              <a:rPr lang="en-IN" smtClean="0"/>
              <a:t>‹#›</a:t>
            </a:fld>
            <a:endParaRPr lang="en-IN"/>
          </a:p>
        </p:txBody>
      </p:sp>
    </p:spTree>
    <p:extLst>
      <p:ext uri="{BB962C8B-B14F-4D97-AF65-F5344CB8AC3E}">
        <p14:creationId xmlns:p14="http://schemas.microsoft.com/office/powerpoint/2010/main" val="2820484202"/>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Footer Placeholder 4"/>
          <p:cNvSpPr>
            <a:spLocks noGrp="1"/>
          </p:cNvSpPr>
          <p:nvPr>
            <p:ph type="ftr" sz="quarter" idx="4"/>
          </p:nvPr>
        </p:nvSpPr>
        <p:spPr/>
        <p:txBody>
          <a:bodyPr/>
          <a:lstStyle/>
          <a:p>
            <a:r>
              <a:rPr lang="en-IN"/>
              <a:t>Contact - +91 7093461147</a:t>
            </a:r>
          </a:p>
        </p:txBody>
      </p:sp>
    </p:spTree>
    <p:extLst>
      <p:ext uri="{BB962C8B-B14F-4D97-AF65-F5344CB8AC3E}">
        <p14:creationId xmlns:p14="http://schemas.microsoft.com/office/powerpoint/2010/main" val="3620018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Footer Placeholder 4"/>
          <p:cNvSpPr>
            <a:spLocks noGrp="1"/>
          </p:cNvSpPr>
          <p:nvPr>
            <p:ph type="ftr" sz="quarter" idx="4"/>
          </p:nvPr>
        </p:nvSpPr>
        <p:spPr/>
        <p:txBody>
          <a:bodyPr/>
          <a:lstStyle/>
          <a:p>
            <a:r>
              <a:rPr lang="en-IN"/>
              <a:t>Contact - +91 7093461147</a:t>
            </a:r>
          </a:p>
        </p:txBody>
      </p:sp>
    </p:spTree>
    <p:extLst>
      <p:ext uri="{BB962C8B-B14F-4D97-AF65-F5344CB8AC3E}">
        <p14:creationId xmlns:p14="http://schemas.microsoft.com/office/powerpoint/2010/main" val="315854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D440-3357-4FA0-B17F-B1BACEA636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9FB5EEF-A3B1-4E66-850C-ACA0DA094C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9D4C57E-F75C-4B9C-977E-C8A78EB46422}"/>
              </a:ext>
            </a:extLst>
          </p:cNvPr>
          <p:cNvSpPr>
            <a:spLocks noGrp="1"/>
          </p:cNvSpPr>
          <p:nvPr>
            <p:ph type="dt" sz="half" idx="10"/>
          </p:nvPr>
        </p:nvSpPr>
        <p:spPr/>
        <p:txBody>
          <a:bodyPr/>
          <a:lstStyle/>
          <a:p>
            <a:fld id="{31AF2F85-1C87-4061-A903-2E352FA0DE24}" type="datetime1">
              <a:rPr lang="en-IN" smtClean="0"/>
              <a:t>03-05-2025</a:t>
            </a:fld>
            <a:endParaRPr lang="en-IN"/>
          </a:p>
        </p:txBody>
      </p:sp>
      <p:sp>
        <p:nvSpPr>
          <p:cNvPr id="5" name="Footer Placeholder 4">
            <a:extLst>
              <a:ext uri="{FF2B5EF4-FFF2-40B4-BE49-F238E27FC236}">
                <a16:creationId xmlns:a16="http://schemas.microsoft.com/office/drawing/2014/main" id="{3CB532EF-474D-43F8-AD41-BA3EC7D7519F}"/>
              </a:ext>
            </a:extLst>
          </p:cNvPr>
          <p:cNvSpPr>
            <a:spLocks noGrp="1"/>
          </p:cNvSpPr>
          <p:nvPr>
            <p:ph type="ftr" sz="quarter" idx="11"/>
          </p:nvPr>
        </p:nvSpPr>
        <p:spPr/>
        <p:txBody>
          <a:bodyPr/>
          <a:lstStyle/>
          <a:p>
            <a:r>
              <a:rPr lang="en-US"/>
              <a:t>For SQL &amp; Power BI trainings Whatsapp to Tharun Challa     - +91 7093461147</a:t>
            </a:r>
            <a:endParaRPr lang="en-IN"/>
          </a:p>
        </p:txBody>
      </p:sp>
      <p:sp>
        <p:nvSpPr>
          <p:cNvPr id="6" name="Slide Number Placeholder 5">
            <a:extLst>
              <a:ext uri="{FF2B5EF4-FFF2-40B4-BE49-F238E27FC236}">
                <a16:creationId xmlns:a16="http://schemas.microsoft.com/office/drawing/2014/main" id="{BBF1BF2F-8163-40A2-BB92-D2F949576D14}"/>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3142238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0851-2CBE-444E-9B8D-5139852B37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D48E18-60EE-4526-ADFB-C6418951D4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C8355E-8D4F-4875-8181-B412BEB60EF4}"/>
              </a:ext>
            </a:extLst>
          </p:cNvPr>
          <p:cNvSpPr>
            <a:spLocks noGrp="1"/>
          </p:cNvSpPr>
          <p:nvPr>
            <p:ph type="dt" sz="half" idx="10"/>
          </p:nvPr>
        </p:nvSpPr>
        <p:spPr/>
        <p:txBody>
          <a:bodyPr/>
          <a:lstStyle/>
          <a:p>
            <a:fld id="{8010B88C-2042-4624-9C5D-C3D1FE9F628A}" type="datetime1">
              <a:rPr lang="en-IN" smtClean="0"/>
              <a:t>03-05-2025</a:t>
            </a:fld>
            <a:endParaRPr lang="en-IN"/>
          </a:p>
        </p:txBody>
      </p:sp>
      <p:sp>
        <p:nvSpPr>
          <p:cNvPr id="5" name="Footer Placeholder 4">
            <a:extLst>
              <a:ext uri="{FF2B5EF4-FFF2-40B4-BE49-F238E27FC236}">
                <a16:creationId xmlns:a16="http://schemas.microsoft.com/office/drawing/2014/main" id="{19C75964-5EF5-41C2-9A1F-B8D73ECBE8E8}"/>
              </a:ext>
            </a:extLst>
          </p:cNvPr>
          <p:cNvSpPr>
            <a:spLocks noGrp="1"/>
          </p:cNvSpPr>
          <p:nvPr>
            <p:ph type="ftr" sz="quarter" idx="11"/>
          </p:nvPr>
        </p:nvSpPr>
        <p:spPr/>
        <p:txBody>
          <a:bodyPr/>
          <a:lstStyle/>
          <a:p>
            <a:r>
              <a:rPr lang="en-US"/>
              <a:t>For SQL &amp; Power BI trainings Whatsapp to Tharun Challa     - +91 7093461147</a:t>
            </a:r>
            <a:endParaRPr lang="en-IN"/>
          </a:p>
        </p:txBody>
      </p:sp>
      <p:sp>
        <p:nvSpPr>
          <p:cNvPr id="6" name="Slide Number Placeholder 5">
            <a:extLst>
              <a:ext uri="{FF2B5EF4-FFF2-40B4-BE49-F238E27FC236}">
                <a16:creationId xmlns:a16="http://schemas.microsoft.com/office/drawing/2014/main" id="{1B150E7E-04C4-4BCB-888B-6837DB7AC10D}"/>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327661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7D11E0-D485-40EC-B7A3-51553A7BBC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5640E7-3980-48A0-A2A3-6192E948A2B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F7FEE9-7F03-4DBA-B608-B7AEC5F710D4}"/>
              </a:ext>
            </a:extLst>
          </p:cNvPr>
          <p:cNvSpPr>
            <a:spLocks noGrp="1"/>
          </p:cNvSpPr>
          <p:nvPr>
            <p:ph type="dt" sz="half" idx="10"/>
          </p:nvPr>
        </p:nvSpPr>
        <p:spPr/>
        <p:txBody>
          <a:bodyPr/>
          <a:lstStyle/>
          <a:p>
            <a:fld id="{B8E92DBC-9603-4EB6-AB42-BE99128297F8}" type="datetime1">
              <a:rPr lang="en-IN" smtClean="0"/>
              <a:t>03-05-2025</a:t>
            </a:fld>
            <a:endParaRPr lang="en-IN"/>
          </a:p>
        </p:txBody>
      </p:sp>
      <p:sp>
        <p:nvSpPr>
          <p:cNvPr id="5" name="Footer Placeholder 4">
            <a:extLst>
              <a:ext uri="{FF2B5EF4-FFF2-40B4-BE49-F238E27FC236}">
                <a16:creationId xmlns:a16="http://schemas.microsoft.com/office/drawing/2014/main" id="{7580249B-C730-4280-B87A-457033192E4A}"/>
              </a:ext>
            </a:extLst>
          </p:cNvPr>
          <p:cNvSpPr>
            <a:spLocks noGrp="1"/>
          </p:cNvSpPr>
          <p:nvPr>
            <p:ph type="ftr" sz="quarter" idx="11"/>
          </p:nvPr>
        </p:nvSpPr>
        <p:spPr/>
        <p:txBody>
          <a:bodyPr/>
          <a:lstStyle/>
          <a:p>
            <a:r>
              <a:rPr lang="en-US"/>
              <a:t>For SQL &amp; Power BI trainings Whatsapp to Tharun Challa     - +91 7093461147</a:t>
            </a:r>
            <a:endParaRPr lang="en-IN"/>
          </a:p>
        </p:txBody>
      </p:sp>
      <p:sp>
        <p:nvSpPr>
          <p:cNvPr id="6" name="Slide Number Placeholder 5">
            <a:extLst>
              <a:ext uri="{FF2B5EF4-FFF2-40B4-BE49-F238E27FC236}">
                <a16:creationId xmlns:a16="http://schemas.microsoft.com/office/drawing/2014/main" id="{72716C7F-73E9-48C3-BD15-5CBFBAD46918}"/>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291064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67C8-7A23-4B2C-9B7F-B109FA8F7C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1D61E4-0ED3-4F43-AD3B-363FF5448CB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493F51-D39D-4A1A-930C-1197DFB7CB86}"/>
              </a:ext>
            </a:extLst>
          </p:cNvPr>
          <p:cNvSpPr>
            <a:spLocks noGrp="1"/>
          </p:cNvSpPr>
          <p:nvPr>
            <p:ph type="dt" sz="half" idx="10"/>
          </p:nvPr>
        </p:nvSpPr>
        <p:spPr/>
        <p:txBody>
          <a:bodyPr/>
          <a:lstStyle/>
          <a:p>
            <a:fld id="{7A844823-67EB-4BAA-AF4C-3540E1D308B1}" type="datetime1">
              <a:rPr lang="en-IN" smtClean="0"/>
              <a:t>03-05-2025</a:t>
            </a:fld>
            <a:endParaRPr lang="en-IN"/>
          </a:p>
        </p:txBody>
      </p:sp>
      <p:sp>
        <p:nvSpPr>
          <p:cNvPr id="5" name="Footer Placeholder 4">
            <a:extLst>
              <a:ext uri="{FF2B5EF4-FFF2-40B4-BE49-F238E27FC236}">
                <a16:creationId xmlns:a16="http://schemas.microsoft.com/office/drawing/2014/main" id="{ECDD2925-3C4D-44F5-8B69-03DC0F5AB985}"/>
              </a:ext>
            </a:extLst>
          </p:cNvPr>
          <p:cNvSpPr>
            <a:spLocks noGrp="1"/>
          </p:cNvSpPr>
          <p:nvPr>
            <p:ph type="ftr" sz="quarter" idx="11"/>
          </p:nvPr>
        </p:nvSpPr>
        <p:spPr/>
        <p:txBody>
          <a:bodyPr/>
          <a:lstStyle/>
          <a:p>
            <a:r>
              <a:rPr lang="en-US"/>
              <a:t>For SQL &amp; Power BI trainings Whatsapp to Tharun Challa     - +91 7093461147</a:t>
            </a:r>
            <a:endParaRPr lang="en-IN"/>
          </a:p>
        </p:txBody>
      </p:sp>
      <p:sp>
        <p:nvSpPr>
          <p:cNvPr id="6" name="Slide Number Placeholder 5">
            <a:extLst>
              <a:ext uri="{FF2B5EF4-FFF2-40B4-BE49-F238E27FC236}">
                <a16:creationId xmlns:a16="http://schemas.microsoft.com/office/drawing/2014/main" id="{2B4B48AB-92B4-428F-B54A-70E96B663126}"/>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247314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115AA-D759-468A-9AFA-2359EDFFE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DE914E-B94D-4062-9796-022256ED0E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0E8FDA5-8E4E-4623-A3B9-F56C756DF5AE}"/>
              </a:ext>
            </a:extLst>
          </p:cNvPr>
          <p:cNvSpPr>
            <a:spLocks noGrp="1"/>
          </p:cNvSpPr>
          <p:nvPr>
            <p:ph type="dt" sz="half" idx="10"/>
          </p:nvPr>
        </p:nvSpPr>
        <p:spPr/>
        <p:txBody>
          <a:bodyPr/>
          <a:lstStyle/>
          <a:p>
            <a:fld id="{F3132E08-317C-4633-9D4B-D56B29B7A663}" type="datetime1">
              <a:rPr lang="en-IN" smtClean="0"/>
              <a:t>03-05-2025</a:t>
            </a:fld>
            <a:endParaRPr lang="en-IN"/>
          </a:p>
        </p:txBody>
      </p:sp>
      <p:sp>
        <p:nvSpPr>
          <p:cNvPr id="5" name="Footer Placeholder 4">
            <a:extLst>
              <a:ext uri="{FF2B5EF4-FFF2-40B4-BE49-F238E27FC236}">
                <a16:creationId xmlns:a16="http://schemas.microsoft.com/office/drawing/2014/main" id="{0DF07BF0-D06E-4544-B042-21C36861A3F5}"/>
              </a:ext>
            </a:extLst>
          </p:cNvPr>
          <p:cNvSpPr>
            <a:spLocks noGrp="1"/>
          </p:cNvSpPr>
          <p:nvPr>
            <p:ph type="ftr" sz="quarter" idx="11"/>
          </p:nvPr>
        </p:nvSpPr>
        <p:spPr/>
        <p:txBody>
          <a:bodyPr/>
          <a:lstStyle/>
          <a:p>
            <a:r>
              <a:rPr lang="en-US"/>
              <a:t>For SQL &amp; Power BI trainings Whatsapp to Tharun Challa     - +91 7093461147</a:t>
            </a:r>
            <a:endParaRPr lang="en-IN"/>
          </a:p>
        </p:txBody>
      </p:sp>
      <p:sp>
        <p:nvSpPr>
          <p:cNvPr id="6" name="Slide Number Placeholder 5">
            <a:extLst>
              <a:ext uri="{FF2B5EF4-FFF2-40B4-BE49-F238E27FC236}">
                <a16:creationId xmlns:a16="http://schemas.microsoft.com/office/drawing/2014/main" id="{E5BC6644-1E7D-40BD-AE6C-52E546FA565F}"/>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2938966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CDAE-E056-496E-8E7E-B254DB1B98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F748CE-2A86-42A9-99B2-0FB6D78E52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39B763-9F84-4D27-92D3-50C2D59F035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F62DE7-4892-4B8E-B783-6C77E5F73D80}"/>
              </a:ext>
            </a:extLst>
          </p:cNvPr>
          <p:cNvSpPr>
            <a:spLocks noGrp="1"/>
          </p:cNvSpPr>
          <p:nvPr>
            <p:ph type="dt" sz="half" idx="10"/>
          </p:nvPr>
        </p:nvSpPr>
        <p:spPr/>
        <p:txBody>
          <a:bodyPr/>
          <a:lstStyle/>
          <a:p>
            <a:fld id="{25CA3CDC-9AFD-4FAF-94B2-0DD14B02EDFB}" type="datetime1">
              <a:rPr lang="en-IN" smtClean="0"/>
              <a:t>03-05-2025</a:t>
            </a:fld>
            <a:endParaRPr lang="en-IN"/>
          </a:p>
        </p:txBody>
      </p:sp>
      <p:sp>
        <p:nvSpPr>
          <p:cNvPr id="6" name="Footer Placeholder 5">
            <a:extLst>
              <a:ext uri="{FF2B5EF4-FFF2-40B4-BE49-F238E27FC236}">
                <a16:creationId xmlns:a16="http://schemas.microsoft.com/office/drawing/2014/main" id="{953B9B9A-E9D9-4974-8E7A-12E8255BCBB5}"/>
              </a:ext>
            </a:extLst>
          </p:cNvPr>
          <p:cNvSpPr>
            <a:spLocks noGrp="1"/>
          </p:cNvSpPr>
          <p:nvPr>
            <p:ph type="ftr" sz="quarter" idx="11"/>
          </p:nvPr>
        </p:nvSpPr>
        <p:spPr/>
        <p:txBody>
          <a:bodyPr/>
          <a:lstStyle/>
          <a:p>
            <a:r>
              <a:rPr lang="en-US"/>
              <a:t>For SQL &amp; Power BI trainings Whatsapp to Tharun Challa     - +91 7093461147</a:t>
            </a:r>
            <a:endParaRPr lang="en-IN"/>
          </a:p>
        </p:txBody>
      </p:sp>
      <p:sp>
        <p:nvSpPr>
          <p:cNvPr id="7" name="Slide Number Placeholder 6">
            <a:extLst>
              <a:ext uri="{FF2B5EF4-FFF2-40B4-BE49-F238E27FC236}">
                <a16:creationId xmlns:a16="http://schemas.microsoft.com/office/drawing/2014/main" id="{46D11653-673A-441B-95D9-E85F6E1B9DA3}"/>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156988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AA62-2664-4E72-BEE8-08711D8F87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33BDEA-EAA0-430B-AD33-23B85F3957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B4540D4-8812-43CB-928D-F9E178F7DE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C71E93-B4D9-40C5-AABA-C4C62D7CA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B03E38A-81CE-41DC-9527-AEC8252434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798839-91EA-4A71-A217-BAF8354C5999}"/>
              </a:ext>
            </a:extLst>
          </p:cNvPr>
          <p:cNvSpPr>
            <a:spLocks noGrp="1"/>
          </p:cNvSpPr>
          <p:nvPr>
            <p:ph type="dt" sz="half" idx="10"/>
          </p:nvPr>
        </p:nvSpPr>
        <p:spPr/>
        <p:txBody>
          <a:bodyPr/>
          <a:lstStyle/>
          <a:p>
            <a:fld id="{C688B23D-5F5A-4973-B6C3-71D27853BD4E}" type="datetime1">
              <a:rPr lang="en-IN" smtClean="0"/>
              <a:t>03-05-2025</a:t>
            </a:fld>
            <a:endParaRPr lang="en-IN"/>
          </a:p>
        </p:txBody>
      </p:sp>
      <p:sp>
        <p:nvSpPr>
          <p:cNvPr id="8" name="Footer Placeholder 7">
            <a:extLst>
              <a:ext uri="{FF2B5EF4-FFF2-40B4-BE49-F238E27FC236}">
                <a16:creationId xmlns:a16="http://schemas.microsoft.com/office/drawing/2014/main" id="{BC5E1635-925C-4C4F-8A17-0DFE85BCAF86}"/>
              </a:ext>
            </a:extLst>
          </p:cNvPr>
          <p:cNvSpPr>
            <a:spLocks noGrp="1"/>
          </p:cNvSpPr>
          <p:nvPr>
            <p:ph type="ftr" sz="quarter" idx="11"/>
          </p:nvPr>
        </p:nvSpPr>
        <p:spPr/>
        <p:txBody>
          <a:bodyPr/>
          <a:lstStyle/>
          <a:p>
            <a:r>
              <a:rPr lang="en-US"/>
              <a:t>For SQL &amp; Power BI trainings Whatsapp to Tharun Challa     - +91 7093461147</a:t>
            </a:r>
            <a:endParaRPr lang="en-IN"/>
          </a:p>
        </p:txBody>
      </p:sp>
      <p:sp>
        <p:nvSpPr>
          <p:cNvPr id="9" name="Slide Number Placeholder 8">
            <a:extLst>
              <a:ext uri="{FF2B5EF4-FFF2-40B4-BE49-F238E27FC236}">
                <a16:creationId xmlns:a16="http://schemas.microsoft.com/office/drawing/2014/main" id="{2CCE9176-55F4-48BE-B417-349D5EA04B46}"/>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878886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5A5BF-8AEC-42AF-9F0B-934E744739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A715513-8D3F-4483-9A35-59B0C4E58417}"/>
              </a:ext>
            </a:extLst>
          </p:cNvPr>
          <p:cNvSpPr>
            <a:spLocks noGrp="1"/>
          </p:cNvSpPr>
          <p:nvPr>
            <p:ph type="dt" sz="half" idx="10"/>
          </p:nvPr>
        </p:nvSpPr>
        <p:spPr/>
        <p:txBody>
          <a:bodyPr/>
          <a:lstStyle/>
          <a:p>
            <a:fld id="{E1063ABC-7D68-40EC-8B97-6E8A47881307}" type="datetime1">
              <a:rPr lang="en-IN" smtClean="0"/>
              <a:t>03-05-2025</a:t>
            </a:fld>
            <a:endParaRPr lang="en-IN"/>
          </a:p>
        </p:txBody>
      </p:sp>
      <p:sp>
        <p:nvSpPr>
          <p:cNvPr id="4" name="Footer Placeholder 3">
            <a:extLst>
              <a:ext uri="{FF2B5EF4-FFF2-40B4-BE49-F238E27FC236}">
                <a16:creationId xmlns:a16="http://schemas.microsoft.com/office/drawing/2014/main" id="{8ADB9183-D8FE-4F1D-8562-70E38A5B7B2A}"/>
              </a:ext>
            </a:extLst>
          </p:cNvPr>
          <p:cNvSpPr>
            <a:spLocks noGrp="1"/>
          </p:cNvSpPr>
          <p:nvPr>
            <p:ph type="ftr" sz="quarter" idx="11"/>
          </p:nvPr>
        </p:nvSpPr>
        <p:spPr/>
        <p:txBody>
          <a:bodyPr/>
          <a:lstStyle/>
          <a:p>
            <a:r>
              <a:rPr lang="en-US"/>
              <a:t>For SQL &amp; Power BI trainings Whatsapp to Tharun Challa     - +91 7093461147</a:t>
            </a:r>
            <a:endParaRPr lang="en-IN"/>
          </a:p>
        </p:txBody>
      </p:sp>
      <p:sp>
        <p:nvSpPr>
          <p:cNvPr id="5" name="Slide Number Placeholder 4">
            <a:extLst>
              <a:ext uri="{FF2B5EF4-FFF2-40B4-BE49-F238E27FC236}">
                <a16:creationId xmlns:a16="http://schemas.microsoft.com/office/drawing/2014/main" id="{76C60054-4E62-4773-9254-6E067CE4B46C}"/>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528328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7748F4-EDAF-4904-BA64-507F835F2334}"/>
              </a:ext>
            </a:extLst>
          </p:cNvPr>
          <p:cNvSpPr>
            <a:spLocks noGrp="1"/>
          </p:cNvSpPr>
          <p:nvPr>
            <p:ph type="dt" sz="half" idx="10"/>
          </p:nvPr>
        </p:nvSpPr>
        <p:spPr/>
        <p:txBody>
          <a:bodyPr/>
          <a:lstStyle/>
          <a:p>
            <a:fld id="{514FD47A-0261-423B-B14B-08088C9AE4C8}" type="datetime1">
              <a:rPr lang="en-IN" smtClean="0"/>
              <a:t>03-05-2025</a:t>
            </a:fld>
            <a:endParaRPr lang="en-IN"/>
          </a:p>
        </p:txBody>
      </p:sp>
      <p:sp>
        <p:nvSpPr>
          <p:cNvPr id="3" name="Footer Placeholder 2">
            <a:extLst>
              <a:ext uri="{FF2B5EF4-FFF2-40B4-BE49-F238E27FC236}">
                <a16:creationId xmlns:a16="http://schemas.microsoft.com/office/drawing/2014/main" id="{7AC50D36-E1C7-438D-A0EA-E2457DD0F09F}"/>
              </a:ext>
            </a:extLst>
          </p:cNvPr>
          <p:cNvSpPr>
            <a:spLocks noGrp="1"/>
          </p:cNvSpPr>
          <p:nvPr>
            <p:ph type="ftr" sz="quarter" idx="11"/>
          </p:nvPr>
        </p:nvSpPr>
        <p:spPr/>
        <p:txBody>
          <a:bodyPr/>
          <a:lstStyle/>
          <a:p>
            <a:r>
              <a:rPr lang="en-US"/>
              <a:t>For SQL &amp; Power BI trainings Whatsapp to Tharun Challa     - +91 7093461147</a:t>
            </a:r>
            <a:endParaRPr lang="en-IN"/>
          </a:p>
        </p:txBody>
      </p:sp>
      <p:sp>
        <p:nvSpPr>
          <p:cNvPr id="4" name="Slide Number Placeholder 3">
            <a:extLst>
              <a:ext uri="{FF2B5EF4-FFF2-40B4-BE49-F238E27FC236}">
                <a16:creationId xmlns:a16="http://schemas.microsoft.com/office/drawing/2014/main" id="{BB0BD94F-2DAC-4D43-A9B5-E271C0CE8BF4}"/>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462009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7D2D-2DB8-4466-9F5E-A3EAF22F3B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A731EF-E682-4FD8-9BB4-E1EEB9A0CE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B3E36B-DFAF-46D6-8A6F-57A931E7F1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3E88F3-86EA-4624-BAC1-542F809C96CD}"/>
              </a:ext>
            </a:extLst>
          </p:cNvPr>
          <p:cNvSpPr>
            <a:spLocks noGrp="1"/>
          </p:cNvSpPr>
          <p:nvPr>
            <p:ph type="dt" sz="half" idx="10"/>
          </p:nvPr>
        </p:nvSpPr>
        <p:spPr/>
        <p:txBody>
          <a:bodyPr/>
          <a:lstStyle/>
          <a:p>
            <a:fld id="{8E07B5D2-6F5A-48A2-AC3C-9051FFC42589}" type="datetime1">
              <a:rPr lang="en-IN" smtClean="0"/>
              <a:t>03-05-2025</a:t>
            </a:fld>
            <a:endParaRPr lang="en-IN"/>
          </a:p>
        </p:txBody>
      </p:sp>
      <p:sp>
        <p:nvSpPr>
          <p:cNvPr id="6" name="Footer Placeholder 5">
            <a:extLst>
              <a:ext uri="{FF2B5EF4-FFF2-40B4-BE49-F238E27FC236}">
                <a16:creationId xmlns:a16="http://schemas.microsoft.com/office/drawing/2014/main" id="{807B10AF-F631-471D-AA3E-7B3C189A4B25}"/>
              </a:ext>
            </a:extLst>
          </p:cNvPr>
          <p:cNvSpPr>
            <a:spLocks noGrp="1"/>
          </p:cNvSpPr>
          <p:nvPr>
            <p:ph type="ftr" sz="quarter" idx="11"/>
          </p:nvPr>
        </p:nvSpPr>
        <p:spPr/>
        <p:txBody>
          <a:bodyPr/>
          <a:lstStyle/>
          <a:p>
            <a:r>
              <a:rPr lang="en-US"/>
              <a:t>For SQL &amp; Power BI trainings Whatsapp to Tharun Challa     - +91 7093461147</a:t>
            </a:r>
            <a:endParaRPr lang="en-IN"/>
          </a:p>
        </p:txBody>
      </p:sp>
      <p:sp>
        <p:nvSpPr>
          <p:cNvPr id="7" name="Slide Number Placeholder 6">
            <a:extLst>
              <a:ext uri="{FF2B5EF4-FFF2-40B4-BE49-F238E27FC236}">
                <a16:creationId xmlns:a16="http://schemas.microsoft.com/office/drawing/2014/main" id="{55488F8A-B471-4803-83B7-EB6046D8ADAC}"/>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4264569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59495-F729-479C-8DEB-AC976FD25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4438E4-B613-4BAD-AFC4-2C706D2A9C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A854F8AB-82C1-4607-B9BE-8F15AC65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8E1C37-F5E9-4D69-AD4F-0784A291757D}"/>
              </a:ext>
            </a:extLst>
          </p:cNvPr>
          <p:cNvSpPr>
            <a:spLocks noGrp="1"/>
          </p:cNvSpPr>
          <p:nvPr>
            <p:ph type="dt" sz="half" idx="10"/>
          </p:nvPr>
        </p:nvSpPr>
        <p:spPr/>
        <p:txBody>
          <a:bodyPr/>
          <a:lstStyle/>
          <a:p>
            <a:fld id="{283FF274-C20C-4DFB-8784-A2EEBE374C1B}" type="datetime1">
              <a:rPr lang="en-IN" smtClean="0"/>
              <a:t>03-05-2025</a:t>
            </a:fld>
            <a:endParaRPr lang="en-IN"/>
          </a:p>
        </p:txBody>
      </p:sp>
      <p:sp>
        <p:nvSpPr>
          <p:cNvPr id="6" name="Footer Placeholder 5">
            <a:extLst>
              <a:ext uri="{FF2B5EF4-FFF2-40B4-BE49-F238E27FC236}">
                <a16:creationId xmlns:a16="http://schemas.microsoft.com/office/drawing/2014/main" id="{0FC5BF1C-06CA-4ED4-B798-7F528D336633}"/>
              </a:ext>
            </a:extLst>
          </p:cNvPr>
          <p:cNvSpPr>
            <a:spLocks noGrp="1"/>
          </p:cNvSpPr>
          <p:nvPr>
            <p:ph type="ftr" sz="quarter" idx="11"/>
          </p:nvPr>
        </p:nvSpPr>
        <p:spPr/>
        <p:txBody>
          <a:bodyPr/>
          <a:lstStyle/>
          <a:p>
            <a:r>
              <a:rPr lang="en-US"/>
              <a:t>For SQL &amp; Power BI trainings Whatsapp to Tharun Challa     - +91 7093461147</a:t>
            </a:r>
            <a:endParaRPr lang="en-IN"/>
          </a:p>
        </p:txBody>
      </p:sp>
      <p:sp>
        <p:nvSpPr>
          <p:cNvPr id="7" name="Slide Number Placeholder 6">
            <a:extLst>
              <a:ext uri="{FF2B5EF4-FFF2-40B4-BE49-F238E27FC236}">
                <a16:creationId xmlns:a16="http://schemas.microsoft.com/office/drawing/2014/main" id="{79B6B3B0-658F-4309-9454-BEE1F5665247}"/>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3442209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FAADFD-3420-403C-A425-83D49B7E8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13768F-523B-4692-9B2A-C3E07DE04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B82CEA-CAEB-4F3B-B334-B5DB8530D8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62F10-C65D-4FAB-886B-A87CC065AD62}" type="datetime1">
              <a:rPr lang="en-IN" smtClean="0"/>
              <a:t>03-05-2025</a:t>
            </a:fld>
            <a:endParaRPr lang="en-IN"/>
          </a:p>
        </p:txBody>
      </p:sp>
      <p:sp>
        <p:nvSpPr>
          <p:cNvPr id="5" name="Footer Placeholder 4">
            <a:extLst>
              <a:ext uri="{FF2B5EF4-FFF2-40B4-BE49-F238E27FC236}">
                <a16:creationId xmlns:a16="http://schemas.microsoft.com/office/drawing/2014/main" id="{67E39501-79DB-4B01-A226-8CFAC7DACB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SQL &amp; Power BI trainings Whatsapp to Tharun Challa     - +91 7093461147</a:t>
            </a:r>
            <a:endParaRPr lang="en-IN"/>
          </a:p>
        </p:txBody>
      </p:sp>
      <p:sp>
        <p:nvSpPr>
          <p:cNvPr id="6" name="Slide Number Placeholder 5">
            <a:extLst>
              <a:ext uri="{FF2B5EF4-FFF2-40B4-BE49-F238E27FC236}">
                <a16:creationId xmlns:a16="http://schemas.microsoft.com/office/drawing/2014/main" id="{7E5930BE-509C-41B0-8B36-80E43C92AF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5092D2-50B4-4B2D-99B8-19CF9F2237B4}" type="slidenum">
              <a:rPr lang="en-IN" smtClean="0"/>
              <a:pPr/>
              <a:t>‹#›</a:t>
            </a:fld>
            <a:endParaRPr lang="en-IN"/>
          </a:p>
        </p:txBody>
      </p:sp>
    </p:spTree>
    <p:extLst>
      <p:ext uri="{BB962C8B-B14F-4D97-AF65-F5344CB8AC3E}">
        <p14:creationId xmlns:p14="http://schemas.microsoft.com/office/powerpoint/2010/main" val="2810860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1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xml"/><Relationship Id="rId4" Type="http://schemas.openxmlformats.org/officeDocument/2006/relationships/image" Target="../media/image16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xml"/><Relationship Id="rId4" Type="http://schemas.openxmlformats.org/officeDocument/2006/relationships/image" Target="../media/image175.png"/></Relationships>
</file>

<file path=ppt/slides/_rels/slide1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846E871-3A3D-4563-A877-5D82405EE855}"/>
              </a:ext>
            </a:extLst>
          </p:cNvPr>
          <p:cNvSpPr txBox="1"/>
          <p:nvPr/>
        </p:nvSpPr>
        <p:spPr>
          <a:xfrm>
            <a:off x="1390683" y="4333059"/>
            <a:ext cx="10038522" cy="1754326"/>
          </a:xfrm>
          <a:prstGeom prst="rect">
            <a:avLst/>
          </a:prstGeom>
          <a:noFill/>
          <a:ln>
            <a:noFill/>
          </a:ln>
        </p:spPr>
        <p:txBody>
          <a:bodyPr wrap="square" rtlCol="0">
            <a:spAutoFit/>
          </a:bodyPr>
          <a:lstStyle/>
          <a:p>
            <a:pPr algn="ctr"/>
            <a:r>
              <a:rPr lang="en-US" sz="5400" dirty="0">
                <a:solidFill>
                  <a:schemeClr val="accent3"/>
                </a:solidFill>
                <a:latin typeface="Arial Black" panose="020B0A04020102020204" pitchFamily="34" charset="0"/>
              </a:rPr>
              <a:t>STRUCTURED QUERY LANGUAGE</a:t>
            </a:r>
            <a:endParaRPr lang="en-IN" sz="5400" dirty="0">
              <a:solidFill>
                <a:schemeClr val="accent3"/>
              </a:solidFill>
              <a:latin typeface="Arial Black" panose="020B0A04020102020204" pitchFamily="34" charset="0"/>
            </a:endParaRPr>
          </a:p>
        </p:txBody>
      </p:sp>
      <p:pic>
        <p:nvPicPr>
          <p:cNvPr id="1026" name="Picture 2">
            <a:extLst>
              <a:ext uri="{FF2B5EF4-FFF2-40B4-BE49-F238E27FC236}">
                <a16:creationId xmlns:a16="http://schemas.microsoft.com/office/drawing/2014/main" id="{2DBA71A4-E9D2-8D20-1F35-14BF6E3779D4}"/>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591812" y="319108"/>
            <a:ext cx="3636264" cy="363626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F53353C-06B8-B9F0-1B65-10F963A07CC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8907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365118" y="318655"/>
            <a:ext cx="9988236" cy="707886"/>
          </a:xfrm>
          <a:prstGeom prst="rect">
            <a:avLst/>
          </a:prstGeom>
        </p:spPr>
        <p:txBody>
          <a:bodyPr wrap="square">
            <a:spAutoFit/>
          </a:bodyPr>
          <a:lstStyle/>
          <a:p>
            <a:r>
              <a:rPr lang="en-IN" sz="2000" dirty="0">
                <a:solidFill>
                  <a:schemeClr val="bg1"/>
                </a:solidFill>
              </a:rPr>
              <a:t>To download selected products on device, click on </a:t>
            </a:r>
            <a:r>
              <a:rPr lang="en-IN" sz="2000" b="1" dirty="0">
                <a:solidFill>
                  <a:schemeClr val="bg1"/>
                </a:solidFill>
              </a:rPr>
              <a:t>EXECUTE</a:t>
            </a:r>
            <a:r>
              <a:rPr lang="en-IN" sz="2000" dirty="0">
                <a:solidFill>
                  <a:schemeClr val="bg1"/>
                </a:solidFill>
              </a:rPr>
              <a:t>. </a:t>
            </a:r>
          </a:p>
          <a:p>
            <a:r>
              <a:rPr lang="en-US" sz="2000" dirty="0">
                <a:solidFill>
                  <a:schemeClr val="bg1"/>
                </a:solidFill>
              </a:rPr>
              <a:t>A</a:t>
            </a:r>
            <a:r>
              <a:rPr lang="en-IN" sz="2000" dirty="0" err="1">
                <a:solidFill>
                  <a:schemeClr val="bg1"/>
                </a:solidFill>
              </a:rPr>
              <a:t>fter</a:t>
            </a:r>
            <a:r>
              <a:rPr lang="en-IN" sz="2000" dirty="0">
                <a:solidFill>
                  <a:schemeClr val="bg1"/>
                </a:solidFill>
              </a:rPr>
              <a:t> getting the status as complete and green symbol, click on </a:t>
            </a:r>
            <a:r>
              <a:rPr lang="en-IN" sz="2000" b="1" dirty="0">
                <a:solidFill>
                  <a:schemeClr val="bg1"/>
                </a:solidFill>
              </a:rPr>
              <a:t>NEXT</a:t>
            </a:r>
          </a:p>
        </p:txBody>
      </p:sp>
      <p:pic>
        <p:nvPicPr>
          <p:cNvPr id="7" name="Picture 6">
            <a:extLst>
              <a:ext uri="{FF2B5EF4-FFF2-40B4-BE49-F238E27FC236}">
                <a16:creationId xmlns:a16="http://schemas.microsoft.com/office/drawing/2014/main" id="{814C2E0A-30B3-485E-803F-22C0D206828A}"/>
              </a:ext>
            </a:extLst>
          </p:cNvPr>
          <p:cNvPicPr>
            <a:picLocks noChangeAspect="1"/>
          </p:cNvPicPr>
          <p:nvPr/>
        </p:nvPicPr>
        <p:blipFill rotWithShape="1">
          <a:blip r:embed="rId2">
            <a:extLst>
              <a:ext uri="{28A0092B-C50C-407E-A947-70E740481C1C}">
                <a14:useLocalDpi xmlns:a14="http://schemas.microsoft.com/office/drawing/2010/main" val="0"/>
              </a:ext>
            </a:extLst>
          </a:blip>
          <a:srcRect l="21591" t="8869" r="21818" b="15372"/>
          <a:stretch/>
        </p:blipFill>
        <p:spPr>
          <a:xfrm>
            <a:off x="2428405" y="1169179"/>
            <a:ext cx="7335190" cy="5520895"/>
          </a:xfrm>
          <a:prstGeom prst="rect">
            <a:avLst/>
          </a:prstGeom>
          <a:ln>
            <a:solidFill>
              <a:srgbClr val="00B0F0"/>
            </a:solidFill>
          </a:ln>
        </p:spPr>
      </p:pic>
      <p:sp>
        <p:nvSpPr>
          <p:cNvPr id="8" name="Rectangle 7">
            <a:extLst>
              <a:ext uri="{FF2B5EF4-FFF2-40B4-BE49-F238E27FC236}">
                <a16:creationId xmlns:a16="http://schemas.microsoft.com/office/drawing/2014/main" id="{D528E6F6-C7E2-47CD-A0D5-F7B323F00AA7}"/>
              </a:ext>
            </a:extLst>
          </p:cNvPr>
          <p:cNvSpPr/>
          <p:nvPr/>
        </p:nvSpPr>
        <p:spPr>
          <a:xfrm>
            <a:off x="8007927" y="6285942"/>
            <a:ext cx="983673" cy="461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AB52D177-9B88-7DD2-5D25-7268C6E6640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8358276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172503" y="606498"/>
            <a:ext cx="10151299" cy="400110"/>
          </a:xfrm>
          <a:prstGeom prst="rect">
            <a:avLst/>
          </a:prstGeom>
        </p:spPr>
        <p:txBody>
          <a:bodyPr wrap="square">
            <a:spAutoFit/>
          </a:bodyPr>
          <a:lstStyle/>
          <a:p>
            <a:r>
              <a:rPr lang="en-US" sz="2000" b="1" dirty="0">
                <a:solidFill>
                  <a:schemeClr val="bg1"/>
                </a:solidFill>
              </a:rPr>
              <a:t>STEP 3</a:t>
            </a:r>
            <a:r>
              <a:rPr lang="en-US" sz="2000" dirty="0">
                <a:solidFill>
                  <a:schemeClr val="bg1"/>
                </a:solidFill>
              </a:rPr>
              <a:t>– Combining STEP 1 and STEP2 as a subquery to create dynamic query</a:t>
            </a:r>
          </a:p>
        </p:txBody>
      </p:sp>
      <p:pic>
        <p:nvPicPr>
          <p:cNvPr id="3" name="Picture 2">
            <a:extLst>
              <a:ext uri="{FF2B5EF4-FFF2-40B4-BE49-F238E27FC236}">
                <a16:creationId xmlns:a16="http://schemas.microsoft.com/office/drawing/2014/main" id="{C5BDDB94-C84A-4CD2-9E9E-8A7124749EC6}"/>
              </a:ext>
            </a:extLst>
          </p:cNvPr>
          <p:cNvPicPr>
            <a:picLocks noChangeAspect="1"/>
          </p:cNvPicPr>
          <p:nvPr/>
        </p:nvPicPr>
        <p:blipFill rotWithShape="1">
          <a:blip r:embed="rId2"/>
          <a:srcRect l="14659" t="37165" r="41478" b="33528"/>
          <a:stretch/>
        </p:blipFill>
        <p:spPr>
          <a:xfrm>
            <a:off x="1752352" y="1490776"/>
            <a:ext cx="8991600" cy="3377681"/>
          </a:xfrm>
          <a:prstGeom prst="rect">
            <a:avLst/>
          </a:prstGeom>
          <a:ln>
            <a:solidFill>
              <a:srgbClr val="00B0F0"/>
            </a:solidFill>
          </a:ln>
        </p:spPr>
      </p:pic>
      <p:sp>
        <p:nvSpPr>
          <p:cNvPr id="4" name="TextBox 3">
            <a:extLst>
              <a:ext uri="{FF2B5EF4-FFF2-40B4-BE49-F238E27FC236}">
                <a16:creationId xmlns:a16="http://schemas.microsoft.com/office/drawing/2014/main" id="{A53C50B1-03E8-4536-B342-24AC5C0FAF10}"/>
              </a:ext>
            </a:extLst>
          </p:cNvPr>
          <p:cNvSpPr txBox="1"/>
          <p:nvPr/>
        </p:nvSpPr>
        <p:spPr>
          <a:xfrm>
            <a:off x="2687781" y="5367224"/>
            <a:ext cx="6525492" cy="923330"/>
          </a:xfrm>
          <a:prstGeom prst="rect">
            <a:avLst/>
          </a:prstGeom>
          <a:noFill/>
          <a:ln>
            <a:solidFill>
              <a:schemeClr val="tx1"/>
            </a:solidFill>
          </a:ln>
        </p:spPr>
        <p:txBody>
          <a:bodyPr wrap="square" rtlCol="0">
            <a:spAutoFit/>
          </a:bodyPr>
          <a:lstStyle/>
          <a:p>
            <a:r>
              <a:rPr lang="en-US" dirty="0">
                <a:solidFill>
                  <a:schemeClr val="bg1"/>
                </a:solidFill>
              </a:rPr>
              <a:t>In STEP2, </a:t>
            </a:r>
            <a:r>
              <a:rPr lang="en-US" dirty="0" err="1">
                <a:solidFill>
                  <a:schemeClr val="bg1"/>
                </a:solidFill>
              </a:rPr>
              <a:t>AccountID</a:t>
            </a:r>
            <a:r>
              <a:rPr lang="en-US" dirty="0">
                <a:solidFill>
                  <a:schemeClr val="bg1"/>
                </a:solidFill>
              </a:rPr>
              <a:t> are given manually while in STEP3 </a:t>
            </a:r>
            <a:r>
              <a:rPr lang="en-US" dirty="0" err="1">
                <a:solidFill>
                  <a:schemeClr val="bg1"/>
                </a:solidFill>
              </a:rPr>
              <a:t>AccountID</a:t>
            </a:r>
            <a:r>
              <a:rPr lang="en-US" dirty="0">
                <a:solidFill>
                  <a:schemeClr val="bg1"/>
                </a:solidFill>
              </a:rPr>
              <a:t> are given dynamically. </a:t>
            </a:r>
          </a:p>
          <a:p>
            <a:r>
              <a:rPr lang="en-US" dirty="0">
                <a:solidFill>
                  <a:schemeClr val="bg1"/>
                </a:solidFill>
              </a:rPr>
              <a:t>Both steps has same output.</a:t>
            </a:r>
            <a:endParaRPr lang="en-IN" dirty="0">
              <a:solidFill>
                <a:schemeClr val="bg1"/>
              </a:solidFill>
            </a:endParaRPr>
          </a:p>
        </p:txBody>
      </p:sp>
      <p:sp>
        <p:nvSpPr>
          <p:cNvPr id="5" name="Footer Placeholder 4">
            <a:extLst>
              <a:ext uri="{FF2B5EF4-FFF2-40B4-BE49-F238E27FC236}">
                <a16:creationId xmlns:a16="http://schemas.microsoft.com/office/drawing/2014/main" id="{9B0F27A2-A2FC-711E-7F02-E9B4BF2CADA3}"/>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5429799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DERIVED TABLE</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10</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118956B-1B60-7B19-19D7-1D47EFC3BDC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90077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1698319"/>
            <a:ext cx="10151299" cy="2554545"/>
          </a:xfrm>
          <a:prstGeom prst="rect">
            <a:avLst/>
          </a:prstGeom>
        </p:spPr>
        <p:txBody>
          <a:bodyPr wrap="square">
            <a:spAutoFit/>
          </a:bodyPr>
          <a:lstStyle/>
          <a:p>
            <a:r>
              <a:rPr lang="en-US" sz="2000" dirty="0">
                <a:solidFill>
                  <a:schemeClr val="bg1"/>
                </a:solidFill>
              </a:rPr>
              <a:t>Derived table concept is like sub-query.</a:t>
            </a:r>
          </a:p>
          <a:p>
            <a:endParaRPr lang="en-US" sz="2000" dirty="0">
              <a:solidFill>
                <a:schemeClr val="bg1"/>
              </a:solidFill>
            </a:endParaRPr>
          </a:p>
          <a:p>
            <a:r>
              <a:rPr lang="en-US" sz="2000" dirty="0">
                <a:solidFill>
                  <a:schemeClr val="bg1"/>
                </a:solidFill>
              </a:rPr>
              <a:t>Derived table is used in </a:t>
            </a:r>
            <a:r>
              <a:rPr lang="en-US" sz="2000" b="1" dirty="0">
                <a:solidFill>
                  <a:schemeClr val="bg1"/>
                </a:solidFill>
              </a:rPr>
              <a:t>SELECT</a:t>
            </a:r>
            <a:r>
              <a:rPr lang="en-US" sz="2000" dirty="0">
                <a:solidFill>
                  <a:schemeClr val="bg1"/>
                </a:solidFill>
              </a:rPr>
              <a:t> and </a:t>
            </a:r>
            <a:r>
              <a:rPr lang="en-US" sz="2000" b="1" dirty="0">
                <a:solidFill>
                  <a:schemeClr val="bg1"/>
                </a:solidFill>
              </a:rPr>
              <a:t>FROM</a:t>
            </a:r>
            <a:r>
              <a:rPr lang="en-US" sz="2000" dirty="0">
                <a:solidFill>
                  <a:schemeClr val="bg1"/>
                </a:solidFill>
              </a:rPr>
              <a:t> class.</a:t>
            </a:r>
          </a:p>
          <a:p>
            <a:endParaRPr lang="en-US" sz="2000" dirty="0">
              <a:solidFill>
                <a:schemeClr val="bg1"/>
              </a:solidFill>
            </a:endParaRPr>
          </a:p>
          <a:p>
            <a:r>
              <a:rPr lang="en-US" sz="2000" dirty="0">
                <a:solidFill>
                  <a:schemeClr val="bg1"/>
                </a:solidFill>
              </a:rPr>
              <a:t>In where and having clause (subquery), LIMIT,IN,ALL,ANY are not supported, so for this Derived table is used.</a:t>
            </a:r>
          </a:p>
          <a:p>
            <a:endParaRPr lang="en-US" sz="2000" dirty="0">
              <a:solidFill>
                <a:schemeClr val="bg1"/>
              </a:solidFill>
            </a:endParaRPr>
          </a:p>
          <a:p>
            <a:r>
              <a:rPr lang="en-US" sz="2000" dirty="0">
                <a:solidFill>
                  <a:schemeClr val="bg1"/>
                </a:solidFill>
              </a:rPr>
              <a:t>Output of Inner query is saved as Temporary table which is then executed from outer query.</a:t>
            </a:r>
          </a:p>
        </p:txBody>
      </p:sp>
      <p:sp>
        <p:nvSpPr>
          <p:cNvPr id="3" name="Footer Placeholder 2">
            <a:extLst>
              <a:ext uri="{FF2B5EF4-FFF2-40B4-BE49-F238E27FC236}">
                <a16:creationId xmlns:a16="http://schemas.microsoft.com/office/drawing/2014/main" id="{0F1BD1C8-59DA-FB99-EB9C-06041D151BCC}"/>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1057927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526275" y="629160"/>
            <a:ext cx="10115265" cy="1015663"/>
          </a:xfrm>
          <a:prstGeom prst="rect">
            <a:avLst/>
          </a:prstGeom>
          <a:noFill/>
        </p:spPr>
        <p:txBody>
          <a:bodyPr wrap="square" rtlCol="0">
            <a:spAutoFit/>
          </a:bodyPr>
          <a:lstStyle/>
          <a:p>
            <a:r>
              <a:rPr lang="en-US" sz="2000" b="1" dirty="0">
                <a:solidFill>
                  <a:schemeClr val="bg1"/>
                </a:solidFill>
              </a:rPr>
              <a:t>Que- Write a query to find 5</a:t>
            </a:r>
            <a:r>
              <a:rPr lang="en-US" sz="2000" b="1" baseline="30000" dirty="0">
                <a:solidFill>
                  <a:schemeClr val="bg1"/>
                </a:solidFill>
              </a:rPr>
              <a:t>th</a:t>
            </a:r>
            <a:r>
              <a:rPr lang="en-US" sz="2000" b="1" dirty="0">
                <a:solidFill>
                  <a:schemeClr val="bg1"/>
                </a:solidFill>
              </a:rPr>
              <a:t>  highest balance</a:t>
            </a:r>
          </a:p>
          <a:p>
            <a:endParaRPr lang="en-US" sz="2000" dirty="0">
              <a:solidFill>
                <a:schemeClr val="bg1"/>
              </a:solidFill>
            </a:endParaRPr>
          </a:p>
          <a:p>
            <a:r>
              <a:rPr lang="en-US" sz="2000" b="1" dirty="0">
                <a:solidFill>
                  <a:schemeClr val="bg1"/>
                </a:solidFill>
              </a:rPr>
              <a:t>STEP 1</a:t>
            </a:r>
            <a:r>
              <a:rPr lang="en-US" sz="2000" dirty="0">
                <a:solidFill>
                  <a:schemeClr val="bg1"/>
                </a:solidFill>
              </a:rPr>
              <a:t>– finding top 5 balances</a:t>
            </a:r>
          </a:p>
        </p:txBody>
      </p:sp>
      <p:pic>
        <p:nvPicPr>
          <p:cNvPr id="2" name="Picture 1">
            <a:extLst>
              <a:ext uri="{FF2B5EF4-FFF2-40B4-BE49-F238E27FC236}">
                <a16:creationId xmlns:a16="http://schemas.microsoft.com/office/drawing/2014/main" id="{B5EB4A8D-F10D-4A46-BE6E-BD93FD1F651A}"/>
              </a:ext>
            </a:extLst>
          </p:cNvPr>
          <p:cNvPicPr>
            <a:picLocks noChangeAspect="1"/>
          </p:cNvPicPr>
          <p:nvPr/>
        </p:nvPicPr>
        <p:blipFill rotWithShape="1">
          <a:blip r:embed="rId2"/>
          <a:srcRect l="14773" t="19986" r="51818" b="45048"/>
          <a:stretch/>
        </p:blipFill>
        <p:spPr>
          <a:xfrm>
            <a:off x="2590800" y="1714499"/>
            <a:ext cx="7578436" cy="4459430"/>
          </a:xfrm>
          <a:prstGeom prst="rect">
            <a:avLst/>
          </a:prstGeom>
          <a:ln>
            <a:solidFill>
              <a:srgbClr val="00B0F0"/>
            </a:solidFill>
          </a:ln>
        </p:spPr>
      </p:pic>
      <p:sp>
        <p:nvSpPr>
          <p:cNvPr id="4" name="TextBox 3">
            <a:extLst>
              <a:ext uri="{FF2B5EF4-FFF2-40B4-BE49-F238E27FC236}">
                <a16:creationId xmlns:a16="http://schemas.microsoft.com/office/drawing/2014/main" id="{F597A3A2-B91C-449B-83A0-0076072821E0}"/>
              </a:ext>
            </a:extLst>
          </p:cNvPr>
          <p:cNvSpPr txBox="1"/>
          <p:nvPr/>
        </p:nvSpPr>
        <p:spPr>
          <a:xfrm>
            <a:off x="1239386" y="4572000"/>
            <a:ext cx="819152" cy="1477328"/>
          </a:xfrm>
          <a:prstGeom prst="rect">
            <a:avLst/>
          </a:prstGeom>
          <a:noFill/>
        </p:spPr>
        <p:txBody>
          <a:bodyPr wrap="square" rtlCol="0">
            <a:spAutoFit/>
          </a:bodyPr>
          <a:lstStyle/>
          <a:p>
            <a:r>
              <a:rPr lang="en-US" dirty="0">
                <a:solidFill>
                  <a:schemeClr val="bg1"/>
                </a:solidFill>
              </a:rPr>
              <a:t>1</a:t>
            </a:r>
            <a:r>
              <a:rPr lang="en-US" baseline="30000" dirty="0">
                <a:solidFill>
                  <a:schemeClr val="bg1"/>
                </a:solidFill>
              </a:rPr>
              <a:t>st</a:t>
            </a:r>
            <a:endParaRPr lang="en-US" dirty="0">
              <a:solidFill>
                <a:schemeClr val="bg1"/>
              </a:solidFill>
            </a:endParaRPr>
          </a:p>
          <a:p>
            <a:r>
              <a:rPr lang="en-US" dirty="0">
                <a:solidFill>
                  <a:schemeClr val="bg1"/>
                </a:solidFill>
              </a:rPr>
              <a:t>2</a:t>
            </a:r>
            <a:r>
              <a:rPr lang="en-US" baseline="30000" dirty="0">
                <a:solidFill>
                  <a:schemeClr val="bg1"/>
                </a:solidFill>
              </a:rPr>
              <a:t>nd</a:t>
            </a:r>
            <a:endParaRPr lang="en-US" dirty="0">
              <a:solidFill>
                <a:schemeClr val="bg1"/>
              </a:solidFill>
            </a:endParaRPr>
          </a:p>
          <a:p>
            <a:r>
              <a:rPr lang="en-US" dirty="0">
                <a:solidFill>
                  <a:schemeClr val="bg1"/>
                </a:solidFill>
              </a:rPr>
              <a:t>3</a:t>
            </a:r>
            <a:r>
              <a:rPr lang="en-US" baseline="30000" dirty="0">
                <a:solidFill>
                  <a:schemeClr val="bg1"/>
                </a:solidFill>
              </a:rPr>
              <a:t>rd</a:t>
            </a:r>
            <a:endParaRPr lang="en-US" dirty="0">
              <a:solidFill>
                <a:schemeClr val="bg1"/>
              </a:solidFill>
            </a:endParaRPr>
          </a:p>
          <a:p>
            <a:r>
              <a:rPr lang="en-US" dirty="0">
                <a:solidFill>
                  <a:schemeClr val="bg1"/>
                </a:solidFill>
              </a:rPr>
              <a:t>4</a:t>
            </a:r>
            <a:r>
              <a:rPr lang="en-US" baseline="30000" dirty="0">
                <a:solidFill>
                  <a:schemeClr val="bg1"/>
                </a:solidFill>
              </a:rPr>
              <a:t>th</a:t>
            </a:r>
            <a:endParaRPr lang="en-US" dirty="0">
              <a:solidFill>
                <a:schemeClr val="bg1"/>
              </a:solidFill>
            </a:endParaRPr>
          </a:p>
          <a:p>
            <a:r>
              <a:rPr lang="en-US" dirty="0">
                <a:solidFill>
                  <a:schemeClr val="bg1"/>
                </a:solidFill>
              </a:rPr>
              <a:t>5</a:t>
            </a:r>
            <a:r>
              <a:rPr lang="en-US" baseline="30000" dirty="0">
                <a:solidFill>
                  <a:schemeClr val="bg1"/>
                </a:solidFill>
              </a:rPr>
              <a:t>th</a:t>
            </a:r>
            <a:endParaRPr lang="en-US" dirty="0">
              <a:solidFill>
                <a:schemeClr val="bg1"/>
              </a:solidFill>
            </a:endParaRPr>
          </a:p>
        </p:txBody>
      </p:sp>
      <p:cxnSp>
        <p:nvCxnSpPr>
          <p:cNvPr id="6" name="Straight Arrow Connector 5">
            <a:extLst>
              <a:ext uri="{FF2B5EF4-FFF2-40B4-BE49-F238E27FC236}">
                <a16:creationId xmlns:a16="http://schemas.microsoft.com/office/drawing/2014/main" id="{D480A836-2001-4947-B592-BD39E824511B}"/>
              </a:ext>
            </a:extLst>
          </p:cNvPr>
          <p:cNvCxnSpPr/>
          <p:nvPr/>
        </p:nvCxnSpPr>
        <p:spPr>
          <a:xfrm>
            <a:off x="1704109" y="4752109"/>
            <a:ext cx="1219200" cy="96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134ABA-A99B-4976-8A37-D1374BFEF78F}"/>
              </a:ext>
            </a:extLst>
          </p:cNvPr>
          <p:cNvCxnSpPr>
            <a:cxnSpLocks/>
          </p:cNvCxnSpPr>
          <p:nvPr/>
        </p:nvCxnSpPr>
        <p:spPr>
          <a:xfrm>
            <a:off x="1745673" y="5021623"/>
            <a:ext cx="1219200" cy="633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78E9312-CC0D-4875-B4F6-366925D7881B}"/>
              </a:ext>
            </a:extLst>
          </p:cNvPr>
          <p:cNvCxnSpPr>
            <a:cxnSpLocks/>
          </p:cNvCxnSpPr>
          <p:nvPr/>
        </p:nvCxnSpPr>
        <p:spPr>
          <a:xfrm>
            <a:off x="1745673" y="5277439"/>
            <a:ext cx="1188596" cy="795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DE01AD4-0E79-48AD-A71E-92160E77A580}"/>
              </a:ext>
            </a:extLst>
          </p:cNvPr>
          <p:cNvCxnSpPr/>
          <p:nvPr/>
        </p:nvCxnSpPr>
        <p:spPr>
          <a:xfrm>
            <a:off x="1745673" y="5564822"/>
            <a:ext cx="1219200" cy="96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6A32715-D09F-459F-9B87-8D0EBAAC89DB}"/>
              </a:ext>
            </a:extLst>
          </p:cNvPr>
          <p:cNvCxnSpPr>
            <a:cxnSpLocks/>
          </p:cNvCxnSpPr>
          <p:nvPr/>
        </p:nvCxnSpPr>
        <p:spPr>
          <a:xfrm>
            <a:off x="1745673" y="5805055"/>
            <a:ext cx="1177636" cy="1130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4C0972E-ECFB-2FDC-9606-52DA85F2C4D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7530394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526275" y="629160"/>
            <a:ext cx="10115265" cy="400110"/>
          </a:xfrm>
          <a:prstGeom prst="rect">
            <a:avLst/>
          </a:prstGeom>
          <a:noFill/>
        </p:spPr>
        <p:txBody>
          <a:bodyPr wrap="square" rtlCol="0">
            <a:spAutoFit/>
          </a:bodyPr>
          <a:lstStyle/>
          <a:p>
            <a:r>
              <a:rPr lang="en-US" sz="2000" b="1" dirty="0">
                <a:solidFill>
                  <a:schemeClr val="bg1"/>
                </a:solidFill>
              </a:rPr>
              <a:t>STEP 2</a:t>
            </a:r>
            <a:r>
              <a:rPr lang="en-US" sz="2000" dirty="0">
                <a:solidFill>
                  <a:schemeClr val="bg1"/>
                </a:solidFill>
              </a:rPr>
              <a:t>– find top 5</a:t>
            </a:r>
            <a:r>
              <a:rPr lang="en-US" sz="2000" baseline="30000" dirty="0">
                <a:solidFill>
                  <a:schemeClr val="bg1"/>
                </a:solidFill>
              </a:rPr>
              <a:t>th</a:t>
            </a:r>
            <a:r>
              <a:rPr lang="en-US" sz="2000" dirty="0">
                <a:solidFill>
                  <a:schemeClr val="bg1"/>
                </a:solidFill>
              </a:rPr>
              <a:t> balance - subquery</a:t>
            </a:r>
          </a:p>
        </p:txBody>
      </p:sp>
      <p:pic>
        <p:nvPicPr>
          <p:cNvPr id="2" name="Picture 1">
            <a:extLst>
              <a:ext uri="{FF2B5EF4-FFF2-40B4-BE49-F238E27FC236}">
                <a16:creationId xmlns:a16="http://schemas.microsoft.com/office/drawing/2014/main" id="{A947A67E-FB13-4CD4-8747-0C7BAF82894D}"/>
              </a:ext>
            </a:extLst>
          </p:cNvPr>
          <p:cNvPicPr>
            <a:picLocks noChangeAspect="1"/>
          </p:cNvPicPr>
          <p:nvPr/>
        </p:nvPicPr>
        <p:blipFill rotWithShape="1">
          <a:blip r:embed="rId2"/>
          <a:srcRect l="14887" t="36357" r="35569" b="27868"/>
          <a:stretch/>
        </p:blipFill>
        <p:spPr>
          <a:xfrm>
            <a:off x="1856508" y="1136073"/>
            <a:ext cx="9282547" cy="3768380"/>
          </a:xfrm>
          <a:prstGeom prst="rect">
            <a:avLst/>
          </a:prstGeom>
          <a:ln>
            <a:solidFill>
              <a:srgbClr val="00B0F0"/>
            </a:solidFill>
          </a:ln>
        </p:spPr>
      </p:pic>
      <p:cxnSp>
        <p:nvCxnSpPr>
          <p:cNvPr id="5" name="Straight Connector 4">
            <a:extLst>
              <a:ext uri="{FF2B5EF4-FFF2-40B4-BE49-F238E27FC236}">
                <a16:creationId xmlns:a16="http://schemas.microsoft.com/office/drawing/2014/main" id="{84FD9350-31FB-4264-A59D-4703072C0F2B}"/>
              </a:ext>
            </a:extLst>
          </p:cNvPr>
          <p:cNvCxnSpPr/>
          <p:nvPr/>
        </p:nvCxnSpPr>
        <p:spPr>
          <a:xfrm>
            <a:off x="7301345" y="4682836"/>
            <a:ext cx="37130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4BB09BC-6284-4709-88D2-CBBB56A57577}"/>
              </a:ext>
            </a:extLst>
          </p:cNvPr>
          <p:cNvSpPr txBox="1"/>
          <p:nvPr/>
        </p:nvSpPr>
        <p:spPr>
          <a:xfrm>
            <a:off x="2189018" y="5278582"/>
            <a:ext cx="7162800" cy="923330"/>
          </a:xfrm>
          <a:prstGeom prst="rect">
            <a:avLst/>
          </a:prstGeom>
          <a:noFill/>
          <a:ln>
            <a:solidFill>
              <a:schemeClr val="tx1"/>
            </a:solidFill>
          </a:ln>
        </p:spPr>
        <p:txBody>
          <a:bodyPr wrap="square" rtlCol="0">
            <a:spAutoFit/>
          </a:bodyPr>
          <a:lstStyle/>
          <a:p>
            <a:r>
              <a:rPr lang="en-US" dirty="0">
                <a:solidFill>
                  <a:schemeClr val="bg1"/>
                </a:solidFill>
              </a:rPr>
              <a:t>Here, subquery concept is used.</a:t>
            </a:r>
          </a:p>
          <a:p>
            <a:r>
              <a:rPr lang="en-US" dirty="0">
                <a:solidFill>
                  <a:schemeClr val="bg1"/>
                </a:solidFill>
              </a:rPr>
              <a:t>This query gives error as It doesn’t support LIMIT, IN in WHERE clause.</a:t>
            </a:r>
          </a:p>
          <a:p>
            <a:r>
              <a:rPr lang="en-US" dirty="0">
                <a:solidFill>
                  <a:schemeClr val="bg1"/>
                </a:solidFill>
              </a:rPr>
              <a:t>So you can use Derived table concept.(step 3)</a:t>
            </a:r>
            <a:endParaRPr lang="en-IN" dirty="0">
              <a:solidFill>
                <a:schemeClr val="bg1"/>
              </a:solidFill>
            </a:endParaRPr>
          </a:p>
        </p:txBody>
      </p:sp>
      <p:sp>
        <p:nvSpPr>
          <p:cNvPr id="4" name="Footer Placeholder 3">
            <a:extLst>
              <a:ext uri="{FF2B5EF4-FFF2-40B4-BE49-F238E27FC236}">
                <a16:creationId xmlns:a16="http://schemas.microsoft.com/office/drawing/2014/main" id="{FD837A0B-0B17-51F1-A168-0971AA09F9F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468596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526275" y="629160"/>
            <a:ext cx="10115265" cy="400110"/>
          </a:xfrm>
          <a:prstGeom prst="rect">
            <a:avLst/>
          </a:prstGeom>
          <a:noFill/>
        </p:spPr>
        <p:txBody>
          <a:bodyPr wrap="square" rtlCol="0">
            <a:spAutoFit/>
          </a:bodyPr>
          <a:lstStyle/>
          <a:p>
            <a:r>
              <a:rPr lang="en-US" sz="2000" b="1" dirty="0">
                <a:solidFill>
                  <a:schemeClr val="bg1"/>
                </a:solidFill>
              </a:rPr>
              <a:t>STEP 3</a:t>
            </a:r>
            <a:r>
              <a:rPr lang="en-US" sz="2000" dirty="0">
                <a:solidFill>
                  <a:schemeClr val="bg1"/>
                </a:solidFill>
              </a:rPr>
              <a:t>– finding top 5</a:t>
            </a:r>
            <a:r>
              <a:rPr lang="en-US" sz="2000" baseline="30000" dirty="0">
                <a:solidFill>
                  <a:schemeClr val="bg1"/>
                </a:solidFill>
              </a:rPr>
              <a:t>th</a:t>
            </a:r>
            <a:r>
              <a:rPr lang="en-US" sz="2000" dirty="0">
                <a:solidFill>
                  <a:schemeClr val="bg1"/>
                </a:solidFill>
              </a:rPr>
              <a:t>  balance- derived table</a:t>
            </a:r>
          </a:p>
        </p:txBody>
      </p:sp>
      <p:pic>
        <p:nvPicPr>
          <p:cNvPr id="4" name="Picture 3">
            <a:extLst>
              <a:ext uri="{FF2B5EF4-FFF2-40B4-BE49-F238E27FC236}">
                <a16:creationId xmlns:a16="http://schemas.microsoft.com/office/drawing/2014/main" id="{24B732D2-3C2F-4E0C-A519-1FE3F21C3497}"/>
              </a:ext>
            </a:extLst>
          </p:cNvPr>
          <p:cNvPicPr>
            <a:picLocks noChangeAspect="1"/>
          </p:cNvPicPr>
          <p:nvPr/>
        </p:nvPicPr>
        <p:blipFill rotWithShape="1">
          <a:blip r:embed="rId2"/>
          <a:srcRect l="14773" t="43634" r="49090" b="25846"/>
          <a:stretch/>
        </p:blipFill>
        <p:spPr>
          <a:xfrm>
            <a:off x="2216727" y="1029270"/>
            <a:ext cx="7758545" cy="3684086"/>
          </a:xfrm>
          <a:prstGeom prst="rect">
            <a:avLst/>
          </a:prstGeom>
          <a:ln>
            <a:solidFill>
              <a:srgbClr val="00B0F0"/>
            </a:solidFill>
          </a:ln>
        </p:spPr>
      </p:pic>
      <p:sp>
        <p:nvSpPr>
          <p:cNvPr id="5" name="TextBox 4">
            <a:extLst>
              <a:ext uri="{FF2B5EF4-FFF2-40B4-BE49-F238E27FC236}">
                <a16:creationId xmlns:a16="http://schemas.microsoft.com/office/drawing/2014/main" id="{1B7465B1-CEDA-46F4-B4FB-C47C86E2195E}"/>
              </a:ext>
            </a:extLst>
          </p:cNvPr>
          <p:cNvSpPr txBox="1"/>
          <p:nvPr/>
        </p:nvSpPr>
        <p:spPr>
          <a:xfrm>
            <a:off x="2216727" y="5093906"/>
            <a:ext cx="7606146" cy="923330"/>
          </a:xfrm>
          <a:prstGeom prst="rect">
            <a:avLst/>
          </a:prstGeom>
          <a:noFill/>
          <a:ln>
            <a:solidFill>
              <a:schemeClr val="tx1"/>
            </a:solidFill>
          </a:ln>
        </p:spPr>
        <p:txBody>
          <a:bodyPr wrap="square" rtlCol="0">
            <a:spAutoFit/>
          </a:bodyPr>
          <a:lstStyle/>
          <a:p>
            <a:r>
              <a:rPr lang="en-US" dirty="0">
                <a:solidFill>
                  <a:schemeClr val="bg1"/>
                </a:solidFill>
              </a:rPr>
              <a:t>Here, inner query is executed within FROM class which supports LIMIT.</a:t>
            </a:r>
          </a:p>
          <a:p>
            <a:r>
              <a:rPr lang="en-US" dirty="0" err="1">
                <a:solidFill>
                  <a:schemeClr val="bg1"/>
                </a:solidFill>
              </a:rPr>
              <a:t>Topbalance</a:t>
            </a:r>
            <a:r>
              <a:rPr lang="en-US" dirty="0">
                <a:solidFill>
                  <a:schemeClr val="bg1"/>
                </a:solidFill>
              </a:rPr>
              <a:t> is called </a:t>
            </a:r>
            <a:r>
              <a:rPr lang="en-US" dirty="0" err="1">
                <a:solidFill>
                  <a:schemeClr val="bg1"/>
                </a:solidFill>
              </a:rPr>
              <a:t>Temparory</a:t>
            </a:r>
            <a:r>
              <a:rPr lang="en-US" dirty="0">
                <a:solidFill>
                  <a:schemeClr val="bg1"/>
                </a:solidFill>
              </a:rPr>
              <a:t> table.</a:t>
            </a:r>
          </a:p>
          <a:p>
            <a:r>
              <a:rPr lang="en-US" dirty="0">
                <a:solidFill>
                  <a:schemeClr val="bg1"/>
                </a:solidFill>
              </a:rPr>
              <a:t>Inner query is saved as </a:t>
            </a:r>
            <a:r>
              <a:rPr lang="en-US" dirty="0" err="1">
                <a:solidFill>
                  <a:schemeClr val="bg1"/>
                </a:solidFill>
              </a:rPr>
              <a:t>temparory</a:t>
            </a:r>
            <a:r>
              <a:rPr lang="en-US" dirty="0">
                <a:solidFill>
                  <a:schemeClr val="bg1"/>
                </a:solidFill>
              </a:rPr>
              <a:t> table which gets executed from outer query </a:t>
            </a:r>
            <a:endParaRPr lang="en-IN" dirty="0">
              <a:solidFill>
                <a:schemeClr val="bg1"/>
              </a:solidFill>
            </a:endParaRPr>
          </a:p>
        </p:txBody>
      </p:sp>
      <p:sp>
        <p:nvSpPr>
          <p:cNvPr id="2" name="Footer Placeholder 1">
            <a:extLst>
              <a:ext uri="{FF2B5EF4-FFF2-40B4-BE49-F238E27FC236}">
                <a16:creationId xmlns:a16="http://schemas.microsoft.com/office/drawing/2014/main" id="{E05163A4-036B-94D2-C652-8956245787E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992622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526275" y="629160"/>
            <a:ext cx="10115265" cy="707886"/>
          </a:xfrm>
          <a:prstGeom prst="rect">
            <a:avLst/>
          </a:prstGeom>
          <a:noFill/>
        </p:spPr>
        <p:txBody>
          <a:bodyPr wrap="square" rtlCol="0">
            <a:spAutoFit/>
          </a:bodyPr>
          <a:lstStyle/>
          <a:p>
            <a:r>
              <a:rPr lang="en-US" sz="2000" b="1" dirty="0">
                <a:solidFill>
                  <a:schemeClr val="bg1"/>
                </a:solidFill>
              </a:rPr>
              <a:t>Que- Write a query to find 2</a:t>
            </a:r>
            <a:r>
              <a:rPr lang="en-US" sz="2000" b="1" baseline="30000" dirty="0">
                <a:solidFill>
                  <a:schemeClr val="bg1"/>
                </a:solidFill>
              </a:rPr>
              <a:t>nd</a:t>
            </a:r>
            <a:r>
              <a:rPr lang="en-US" sz="2000" b="1" dirty="0">
                <a:solidFill>
                  <a:schemeClr val="bg1"/>
                </a:solidFill>
              </a:rPr>
              <a:t>  highest balance</a:t>
            </a:r>
          </a:p>
          <a:p>
            <a:endParaRPr lang="en-US" sz="2000" dirty="0">
              <a:solidFill>
                <a:schemeClr val="bg1"/>
              </a:solidFill>
            </a:endParaRPr>
          </a:p>
        </p:txBody>
      </p:sp>
      <p:pic>
        <p:nvPicPr>
          <p:cNvPr id="2" name="Picture 1">
            <a:extLst>
              <a:ext uri="{FF2B5EF4-FFF2-40B4-BE49-F238E27FC236}">
                <a16:creationId xmlns:a16="http://schemas.microsoft.com/office/drawing/2014/main" id="{71CA2596-FB56-437B-8F1C-388F0C19DD89}"/>
              </a:ext>
            </a:extLst>
          </p:cNvPr>
          <p:cNvPicPr>
            <a:picLocks noChangeAspect="1"/>
          </p:cNvPicPr>
          <p:nvPr/>
        </p:nvPicPr>
        <p:blipFill rotWithShape="1">
          <a:blip r:embed="rId2"/>
          <a:srcRect l="15682" t="53057" r="48864" b="21873"/>
          <a:stretch/>
        </p:blipFill>
        <p:spPr>
          <a:xfrm>
            <a:off x="2195945" y="1551394"/>
            <a:ext cx="7800109" cy="3100930"/>
          </a:xfrm>
          <a:prstGeom prst="rect">
            <a:avLst/>
          </a:prstGeom>
          <a:ln>
            <a:solidFill>
              <a:srgbClr val="00B0F0"/>
            </a:solidFill>
          </a:ln>
        </p:spPr>
      </p:pic>
      <p:sp>
        <p:nvSpPr>
          <p:cNvPr id="4" name="Footer Placeholder 3">
            <a:extLst>
              <a:ext uri="{FF2B5EF4-FFF2-40B4-BE49-F238E27FC236}">
                <a16:creationId xmlns:a16="http://schemas.microsoft.com/office/drawing/2014/main" id="{CFBC3DF3-5533-C87D-A672-11F78A6974B3}"/>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0059856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VIEWS</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11</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CFDE889-6745-F801-5EAD-FDCB360BE4BF}"/>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1118866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75954" y="171729"/>
            <a:ext cx="9949542" cy="6247864"/>
          </a:xfrm>
          <a:prstGeom prst="rect">
            <a:avLst/>
          </a:prstGeom>
          <a:noFill/>
        </p:spPr>
        <p:txBody>
          <a:bodyPr wrap="square" rtlCol="0">
            <a:spAutoFit/>
          </a:bodyPr>
          <a:lstStyle/>
          <a:p>
            <a:r>
              <a:rPr lang="en-US" sz="2000" dirty="0">
                <a:solidFill>
                  <a:schemeClr val="bg1"/>
                </a:solidFill>
              </a:rPr>
              <a:t>When you need to use same one query everyday, SQL provides the database to store these queries separately. It is called </a:t>
            </a:r>
            <a:r>
              <a:rPr lang="en-US" sz="2000" b="1" dirty="0">
                <a:solidFill>
                  <a:schemeClr val="bg1"/>
                </a:solidFill>
              </a:rPr>
              <a:t>query storing</a:t>
            </a:r>
            <a:r>
              <a:rPr lang="en-US" sz="2000" dirty="0">
                <a:solidFill>
                  <a:schemeClr val="bg1"/>
                </a:solidFill>
              </a:rPr>
              <a:t>.</a:t>
            </a:r>
          </a:p>
          <a:p>
            <a:r>
              <a:rPr lang="en-US" sz="2000" dirty="0">
                <a:solidFill>
                  <a:schemeClr val="bg1"/>
                </a:solidFill>
              </a:rPr>
              <a:t>One of the query storing  is </a:t>
            </a:r>
            <a:r>
              <a:rPr lang="en-US" sz="2000" b="1" dirty="0">
                <a:solidFill>
                  <a:schemeClr val="bg1"/>
                </a:solidFill>
              </a:rPr>
              <a:t>VIEWS </a:t>
            </a:r>
          </a:p>
          <a:p>
            <a:endParaRPr lang="en-US" sz="2000" b="1" dirty="0">
              <a:solidFill>
                <a:schemeClr val="bg1"/>
              </a:solidFill>
            </a:endParaRPr>
          </a:p>
          <a:p>
            <a:r>
              <a:rPr lang="en-US" sz="2000" b="1" dirty="0">
                <a:solidFill>
                  <a:schemeClr val="bg1"/>
                </a:solidFill>
              </a:rPr>
              <a:t>VIEW </a:t>
            </a:r>
            <a:r>
              <a:rPr lang="en-US" sz="2000" dirty="0">
                <a:solidFill>
                  <a:schemeClr val="bg1"/>
                </a:solidFill>
              </a:rPr>
              <a:t>is a database object used to store single select query.</a:t>
            </a:r>
          </a:p>
          <a:p>
            <a:endParaRPr lang="en-US" sz="2000" b="1" dirty="0">
              <a:solidFill>
                <a:schemeClr val="bg1"/>
              </a:solidFill>
            </a:endParaRPr>
          </a:p>
          <a:p>
            <a:r>
              <a:rPr lang="en-US" sz="2000" dirty="0">
                <a:solidFill>
                  <a:schemeClr val="bg1"/>
                </a:solidFill>
              </a:rPr>
              <a:t>There are two types of views</a:t>
            </a:r>
          </a:p>
          <a:p>
            <a:pPr>
              <a:buFont typeface="Arial" pitchFamily="34" charset="0"/>
              <a:buChar char="•"/>
            </a:pPr>
            <a:r>
              <a:rPr lang="en-US" sz="2000" dirty="0">
                <a:solidFill>
                  <a:schemeClr val="bg1"/>
                </a:solidFill>
              </a:rPr>
              <a:t>Updatable views – data updated in view, also gets updated in base original table</a:t>
            </a:r>
          </a:p>
          <a:p>
            <a:pPr>
              <a:buFont typeface="Arial" pitchFamily="34" charset="0"/>
              <a:buChar char="•"/>
            </a:pPr>
            <a:r>
              <a:rPr lang="en-US" sz="2000" dirty="0">
                <a:solidFill>
                  <a:schemeClr val="bg1"/>
                </a:solidFill>
              </a:rPr>
              <a:t>Un-updatable views – cannot update view when used any aggregate functions, joins</a:t>
            </a:r>
          </a:p>
          <a:p>
            <a:pPr>
              <a:buFont typeface="Arial" pitchFamily="34" charset="0"/>
              <a:buChar char="•"/>
            </a:pPr>
            <a:endParaRPr lang="en-US" sz="2000" dirty="0">
              <a:solidFill>
                <a:schemeClr val="bg1"/>
              </a:solidFill>
            </a:endParaRPr>
          </a:p>
          <a:p>
            <a:r>
              <a:rPr lang="en-US" sz="2000" dirty="0">
                <a:solidFill>
                  <a:schemeClr val="bg1"/>
                </a:solidFill>
              </a:rPr>
              <a:t>Limitations—</a:t>
            </a:r>
          </a:p>
          <a:p>
            <a:pPr>
              <a:buFont typeface="Arial" pitchFamily="34" charset="0"/>
              <a:buChar char="•"/>
            </a:pPr>
            <a:r>
              <a:rPr lang="en-US" sz="2000" dirty="0">
                <a:solidFill>
                  <a:schemeClr val="bg1"/>
                </a:solidFill>
              </a:rPr>
              <a:t> Store only single select query</a:t>
            </a:r>
          </a:p>
          <a:p>
            <a:pPr>
              <a:buFont typeface="Arial" pitchFamily="34" charset="0"/>
              <a:buChar char="•"/>
            </a:pPr>
            <a:r>
              <a:rPr lang="en-US" sz="2000" dirty="0">
                <a:solidFill>
                  <a:schemeClr val="bg1"/>
                </a:solidFill>
              </a:rPr>
              <a:t> Cannot store update/delete query inside view but can store on view</a:t>
            </a:r>
          </a:p>
          <a:p>
            <a:pPr>
              <a:buFont typeface="Arial" pitchFamily="34" charset="0"/>
              <a:buChar char="•"/>
            </a:pPr>
            <a:r>
              <a:rPr lang="en-US" sz="2000" dirty="0">
                <a:solidFill>
                  <a:schemeClr val="bg1"/>
                </a:solidFill>
              </a:rPr>
              <a:t> No parameters allowed</a:t>
            </a:r>
          </a:p>
          <a:p>
            <a:pPr>
              <a:buFont typeface="Arial" pitchFamily="34" charset="0"/>
              <a:buChar char="•"/>
            </a:pPr>
            <a:r>
              <a:rPr lang="en-US" sz="2000" dirty="0">
                <a:solidFill>
                  <a:schemeClr val="bg1"/>
                </a:solidFill>
              </a:rPr>
              <a:t> No variables allowed</a:t>
            </a:r>
          </a:p>
          <a:p>
            <a:pPr>
              <a:buFont typeface="Arial" pitchFamily="34" charset="0"/>
              <a:buChar char="•"/>
            </a:pPr>
            <a:r>
              <a:rPr lang="en-US" sz="2000" dirty="0">
                <a:solidFill>
                  <a:schemeClr val="bg1"/>
                </a:solidFill>
              </a:rPr>
              <a:t> No programming allowed</a:t>
            </a:r>
          </a:p>
          <a:p>
            <a:endParaRPr lang="en-US" sz="2000" dirty="0">
              <a:solidFill>
                <a:schemeClr val="bg1"/>
              </a:solidFill>
            </a:endParaRPr>
          </a:p>
          <a:p>
            <a:r>
              <a:rPr lang="en-US" sz="2000" b="1" dirty="0">
                <a:solidFill>
                  <a:schemeClr val="bg1"/>
                </a:solidFill>
              </a:rPr>
              <a:t>Syntax</a:t>
            </a:r>
            <a:r>
              <a:rPr lang="en-US" sz="2000" dirty="0">
                <a:solidFill>
                  <a:schemeClr val="bg1"/>
                </a:solidFill>
              </a:rPr>
              <a:t>—</a:t>
            </a:r>
          </a:p>
          <a:p>
            <a:r>
              <a:rPr lang="en-US" sz="2000" dirty="0">
                <a:solidFill>
                  <a:schemeClr val="bg1"/>
                </a:solidFill>
              </a:rPr>
              <a:t>CREATE VIEW </a:t>
            </a:r>
            <a:r>
              <a:rPr lang="en-US" sz="2000" dirty="0" err="1">
                <a:solidFill>
                  <a:schemeClr val="bg1"/>
                </a:solidFill>
              </a:rPr>
              <a:t>viewname</a:t>
            </a:r>
            <a:r>
              <a:rPr lang="en-US" sz="2000" dirty="0">
                <a:solidFill>
                  <a:schemeClr val="bg1"/>
                </a:solidFill>
              </a:rPr>
              <a:t> AS</a:t>
            </a:r>
          </a:p>
          <a:p>
            <a:r>
              <a:rPr lang="en-US" sz="2000" dirty="0">
                <a:solidFill>
                  <a:schemeClr val="bg1"/>
                </a:solidFill>
              </a:rPr>
              <a:t> (query)</a:t>
            </a:r>
          </a:p>
        </p:txBody>
      </p:sp>
      <p:sp>
        <p:nvSpPr>
          <p:cNvPr id="2" name="Footer Placeholder 1">
            <a:extLst>
              <a:ext uri="{FF2B5EF4-FFF2-40B4-BE49-F238E27FC236}">
                <a16:creationId xmlns:a16="http://schemas.microsoft.com/office/drawing/2014/main" id="{CF98AD27-94E9-49F9-1D26-0AD7923DBD7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0298339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40328" y="468450"/>
            <a:ext cx="9949542" cy="400110"/>
          </a:xfrm>
          <a:prstGeom prst="rect">
            <a:avLst/>
          </a:prstGeom>
          <a:noFill/>
        </p:spPr>
        <p:txBody>
          <a:bodyPr wrap="square" rtlCol="0">
            <a:spAutoFit/>
          </a:bodyPr>
          <a:lstStyle/>
          <a:p>
            <a:r>
              <a:rPr lang="en-US" sz="2000" b="1" dirty="0">
                <a:solidFill>
                  <a:schemeClr val="bg1"/>
                </a:solidFill>
              </a:rPr>
              <a:t>Que-- Create a view to get the account details of people who did transactions</a:t>
            </a:r>
            <a:r>
              <a:rPr lang="en-US" sz="2000" dirty="0">
                <a:solidFill>
                  <a:schemeClr val="bg1"/>
                </a:solidFill>
              </a:rPr>
              <a:t>.</a:t>
            </a:r>
          </a:p>
        </p:txBody>
      </p:sp>
      <p:pic>
        <p:nvPicPr>
          <p:cNvPr id="2" name="Picture 1">
            <a:extLst>
              <a:ext uri="{FF2B5EF4-FFF2-40B4-BE49-F238E27FC236}">
                <a16:creationId xmlns:a16="http://schemas.microsoft.com/office/drawing/2014/main" id="{2B2FE234-DA51-4EA7-BC58-265B3FC3CCCE}"/>
              </a:ext>
            </a:extLst>
          </p:cNvPr>
          <p:cNvPicPr>
            <a:picLocks noChangeAspect="1"/>
          </p:cNvPicPr>
          <p:nvPr/>
        </p:nvPicPr>
        <p:blipFill rotWithShape="1">
          <a:blip r:embed="rId2"/>
          <a:srcRect l="-156" t="16847" r="41591" b="59197"/>
          <a:stretch/>
        </p:blipFill>
        <p:spPr>
          <a:xfrm>
            <a:off x="899680" y="2154381"/>
            <a:ext cx="11084364" cy="2549236"/>
          </a:xfrm>
          <a:prstGeom prst="rect">
            <a:avLst/>
          </a:prstGeom>
          <a:ln>
            <a:solidFill>
              <a:srgbClr val="00B0F0"/>
            </a:solidFill>
          </a:ln>
        </p:spPr>
      </p:pic>
      <p:sp>
        <p:nvSpPr>
          <p:cNvPr id="4" name="Rectangle 3">
            <a:extLst>
              <a:ext uri="{FF2B5EF4-FFF2-40B4-BE49-F238E27FC236}">
                <a16:creationId xmlns:a16="http://schemas.microsoft.com/office/drawing/2014/main" id="{FB86759D-FF15-4266-862E-260D41849256}"/>
              </a:ext>
            </a:extLst>
          </p:cNvPr>
          <p:cNvSpPr/>
          <p:nvPr/>
        </p:nvSpPr>
        <p:spPr>
          <a:xfrm>
            <a:off x="1162052" y="3638548"/>
            <a:ext cx="2687782" cy="568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FB886D7-5725-472C-B593-C3A0E4D89167}"/>
              </a:ext>
            </a:extLst>
          </p:cNvPr>
          <p:cNvSpPr/>
          <p:nvPr/>
        </p:nvSpPr>
        <p:spPr>
          <a:xfrm>
            <a:off x="3117272" y="1997880"/>
            <a:ext cx="623455" cy="5212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6F7E50F-BF4F-43C1-837A-ACD7E69316D7}"/>
              </a:ext>
            </a:extLst>
          </p:cNvPr>
          <p:cNvSpPr txBox="1"/>
          <p:nvPr/>
        </p:nvSpPr>
        <p:spPr>
          <a:xfrm>
            <a:off x="3740727" y="5267644"/>
            <a:ext cx="5569527" cy="400110"/>
          </a:xfrm>
          <a:prstGeom prst="rect">
            <a:avLst/>
          </a:prstGeom>
          <a:noFill/>
          <a:ln>
            <a:solidFill>
              <a:schemeClr val="tx1"/>
            </a:solidFill>
          </a:ln>
        </p:spPr>
        <p:txBody>
          <a:bodyPr wrap="square" rtlCol="0">
            <a:spAutoFit/>
          </a:bodyPr>
          <a:lstStyle/>
          <a:p>
            <a:r>
              <a:rPr lang="en-US" sz="2000" dirty="0">
                <a:solidFill>
                  <a:schemeClr val="bg1"/>
                </a:solidFill>
              </a:rPr>
              <a:t>Refresh after executing view to check created view.</a:t>
            </a:r>
            <a:endParaRPr lang="en-IN" sz="2000" dirty="0">
              <a:solidFill>
                <a:schemeClr val="bg1"/>
              </a:solidFill>
            </a:endParaRPr>
          </a:p>
        </p:txBody>
      </p:sp>
      <p:sp>
        <p:nvSpPr>
          <p:cNvPr id="10" name="TextBox 9">
            <a:extLst>
              <a:ext uri="{FF2B5EF4-FFF2-40B4-BE49-F238E27FC236}">
                <a16:creationId xmlns:a16="http://schemas.microsoft.com/office/drawing/2014/main" id="{24C212D4-2FDA-442C-819A-88821E2C2ADA}"/>
              </a:ext>
            </a:extLst>
          </p:cNvPr>
          <p:cNvSpPr txBox="1"/>
          <p:nvPr/>
        </p:nvSpPr>
        <p:spPr>
          <a:xfrm>
            <a:off x="1537854" y="1405690"/>
            <a:ext cx="5694219" cy="400110"/>
          </a:xfrm>
          <a:prstGeom prst="rect">
            <a:avLst/>
          </a:prstGeom>
          <a:noFill/>
        </p:spPr>
        <p:txBody>
          <a:bodyPr wrap="square" rtlCol="0">
            <a:spAutoFit/>
          </a:bodyPr>
          <a:lstStyle/>
          <a:p>
            <a:r>
              <a:rPr lang="en-US" sz="2000" b="1" dirty="0">
                <a:solidFill>
                  <a:schemeClr val="bg1"/>
                </a:solidFill>
              </a:rPr>
              <a:t>STEP 1 </a:t>
            </a:r>
            <a:r>
              <a:rPr lang="en-US" sz="2000" dirty="0">
                <a:solidFill>
                  <a:schemeClr val="bg1"/>
                </a:solidFill>
              </a:rPr>
              <a:t>– Create view</a:t>
            </a:r>
            <a:endParaRPr lang="en-IN" sz="2000" dirty="0">
              <a:solidFill>
                <a:schemeClr val="bg1"/>
              </a:solidFill>
            </a:endParaRPr>
          </a:p>
        </p:txBody>
      </p:sp>
      <p:sp>
        <p:nvSpPr>
          <p:cNvPr id="6" name="Footer Placeholder 5">
            <a:extLst>
              <a:ext uri="{FF2B5EF4-FFF2-40B4-BE49-F238E27FC236}">
                <a16:creationId xmlns:a16="http://schemas.microsoft.com/office/drawing/2014/main" id="{FDAF45A5-30B5-2458-F913-A86520A95A7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56696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635230" y="445853"/>
            <a:ext cx="9988236" cy="400110"/>
          </a:xfrm>
          <a:prstGeom prst="rect">
            <a:avLst/>
          </a:prstGeom>
        </p:spPr>
        <p:txBody>
          <a:bodyPr wrap="square">
            <a:spAutoFit/>
          </a:bodyPr>
          <a:lstStyle/>
          <a:p>
            <a:r>
              <a:rPr lang="en-IN" sz="2000" dirty="0">
                <a:solidFill>
                  <a:schemeClr val="bg1"/>
                </a:solidFill>
              </a:rPr>
              <a:t>click </a:t>
            </a:r>
            <a:r>
              <a:rPr lang="en-IN" sz="2000" b="1" dirty="0">
                <a:solidFill>
                  <a:schemeClr val="bg1"/>
                </a:solidFill>
              </a:rPr>
              <a:t>NEXT </a:t>
            </a:r>
            <a:r>
              <a:rPr lang="en-IN" sz="2000" dirty="0">
                <a:solidFill>
                  <a:schemeClr val="bg1"/>
                </a:solidFill>
              </a:rPr>
              <a:t>for product configuration</a:t>
            </a:r>
          </a:p>
        </p:txBody>
      </p:sp>
      <p:pic>
        <p:nvPicPr>
          <p:cNvPr id="7" name="Picture 6">
            <a:extLst>
              <a:ext uri="{FF2B5EF4-FFF2-40B4-BE49-F238E27FC236}">
                <a16:creationId xmlns:a16="http://schemas.microsoft.com/office/drawing/2014/main" id="{6EF895AA-1042-4551-9F33-3EEF8992B200}"/>
              </a:ext>
            </a:extLst>
          </p:cNvPr>
          <p:cNvPicPr>
            <a:picLocks noChangeAspect="1"/>
          </p:cNvPicPr>
          <p:nvPr/>
        </p:nvPicPr>
        <p:blipFill rotWithShape="1">
          <a:blip r:embed="rId2">
            <a:extLst>
              <a:ext uri="{28A0092B-C50C-407E-A947-70E740481C1C}">
                <a14:useLocalDpi xmlns:a14="http://schemas.microsoft.com/office/drawing/2010/main" val="0"/>
              </a:ext>
            </a:extLst>
          </a:blip>
          <a:srcRect l="21477" t="8667" r="21932" b="14527"/>
          <a:stretch/>
        </p:blipFill>
        <p:spPr>
          <a:xfrm>
            <a:off x="2464652" y="1066800"/>
            <a:ext cx="7262695" cy="5541819"/>
          </a:xfrm>
          <a:prstGeom prst="rect">
            <a:avLst/>
          </a:prstGeom>
          <a:ln>
            <a:solidFill>
              <a:srgbClr val="00B0F0"/>
            </a:solidFill>
          </a:ln>
        </p:spPr>
      </p:pic>
      <p:sp>
        <p:nvSpPr>
          <p:cNvPr id="3" name="Footer Placeholder 2">
            <a:extLst>
              <a:ext uri="{FF2B5EF4-FFF2-40B4-BE49-F238E27FC236}">
                <a16:creationId xmlns:a16="http://schemas.microsoft.com/office/drawing/2014/main" id="{1AC22957-E65F-3383-55A6-F627EAD83E7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022695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40328" y="468450"/>
            <a:ext cx="9949542" cy="400110"/>
          </a:xfrm>
          <a:prstGeom prst="rect">
            <a:avLst/>
          </a:prstGeom>
          <a:noFill/>
        </p:spPr>
        <p:txBody>
          <a:bodyPr wrap="square" rtlCol="0">
            <a:spAutoFit/>
          </a:bodyPr>
          <a:lstStyle/>
          <a:p>
            <a:r>
              <a:rPr lang="en-US" sz="2000" b="1" dirty="0">
                <a:solidFill>
                  <a:schemeClr val="bg1"/>
                </a:solidFill>
              </a:rPr>
              <a:t>STEP 2</a:t>
            </a:r>
            <a:r>
              <a:rPr lang="en-US" sz="2000" dirty="0">
                <a:solidFill>
                  <a:schemeClr val="bg1"/>
                </a:solidFill>
              </a:rPr>
              <a:t>– run view</a:t>
            </a:r>
          </a:p>
        </p:txBody>
      </p:sp>
      <p:pic>
        <p:nvPicPr>
          <p:cNvPr id="4" name="Picture 3">
            <a:extLst>
              <a:ext uri="{FF2B5EF4-FFF2-40B4-BE49-F238E27FC236}">
                <a16:creationId xmlns:a16="http://schemas.microsoft.com/office/drawing/2014/main" id="{F717B9B6-95A6-4C0B-8568-56797F39468D}"/>
              </a:ext>
            </a:extLst>
          </p:cNvPr>
          <p:cNvPicPr>
            <a:picLocks noChangeAspect="1"/>
          </p:cNvPicPr>
          <p:nvPr/>
        </p:nvPicPr>
        <p:blipFill rotWithShape="1">
          <a:blip r:embed="rId2"/>
          <a:srcRect t="29081" r="50000" b="46943"/>
          <a:stretch/>
        </p:blipFill>
        <p:spPr>
          <a:xfrm>
            <a:off x="1340328" y="1189759"/>
            <a:ext cx="10406493" cy="2805617"/>
          </a:xfrm>
          <a:prstGeom prst="rect">
            <a:avLst/>
          </a:prstGeom>
          <a:ln>
            <a:solidFill>
              <a:srgbClr val="00B0F0"/>
            </a:solidFill>
          </a:ln>
        </p:spPr>
      </p:pic>
      <p:sp>
        <p:nvSpPr>
          <p:cNvPr id="5" name="Rectangle 4">
            <a:extLst>
              <a:ext uri="{FF2B5EF4-FFF2-40B4-BE49-F238E27FC236}">
                <a16:creationId xmlns:a16="http://schemas.microsoft.com/office/drawing/2014/main" id="{5EADD3D9-D6DE-4A2C-8E70-814AABDF7457}"/>
              </a:ext>
            </a:extLst>
          </p:cNvPr>
          <p:cNvSpPr/>
          <p:nvPr/>
        </p:nvSpPr>
        <p:spPr>
          <a:xfrm>
            <a:off x="4793673" y="1603665"/>
            <a:ext cx="290945" cy="41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D583005-7EE9-4B8D-A336-E8BE95663EBE}"/>
              </a:ext>
            </a:extLst>
          </p:cNvPr>
          <p:cNvSpPr txBox="1"/>
          <p:nvPr/>
        </p:nvSpPr>
        <p:spPr>
          <a:xfrm>
            <a:off x="3782290" y="4608004"/>
            <a:ext cx="5056909" cy="707886"/>
          </a:xfrm>
          <a:prstGeom prst="rect">
            <a:avLst/>
          </a:prstGeom>
          <a:noFill/>
          <a:ln>
            <a:solidFill>
              <a:schemeClr val="tx1"/>
            </a:solidFill>
          </a:ln>
        </p:spPr>
        <p:txBody>
          <a:bodyPr wrap="square" rtlCol="0">
            <a:spAutoFit/>
          </a:bodyPr>
          <a:lstStyle/>
          <a:p>
            <a:r>
              <a:rPr lang="en-US" sz="2000" dirty="0">
                <a:solidFill>
                  <a:schemeClr val="bg1"/>
                </a:solidFill>
              </a:rPr>
              <a:t>You can execute view using select statement or </a:t>
            </a:r>
          </a:p>
          <a:p>
            <a:r>
              <a:rPr lang="en-US" sz="2000" dirty="0">
                <a:solidFill>
                  <a:schemeClr val="bg1"/>
                </a:solidFill>
              </a:rPr>
              <a:t>Simply click on last icon besides view name</a:t>
            </a:r>
            <a:endParaRPr lang="en-IN" sz="2000" dirty="0">
              <a:solidFill>
                <a:schemeClr val="bg1"/>
              </a:solidFill>
            </a:endParaRPr>
          </a:p>
        </p:txBody>
      </p:sp>
      <p:sp>
        <p:nvSpPr>
          <p:cNvPr id="2" name="Footer Placeholder 1">
            <a:extLst>
              <a:ext uri="{FF2B5EF4-FFF2-40B4-BE49-F238E27FC236}">
                <a16:creationId xmlns:a16="http://schemas.microsoft.com/office/drawing/2014/main" id="{9C50B9D4-1502-C11B-7CB3-B0450F81C222}"/>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9949432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40328" y="468450"/>
            <a:ext cx="9949542" cy="707886"/>
          </a:xfrm>
          <a:prstGeom prst="rect">
            <a:avLst/>
          </a:prstGeom>
          <a:noFill/>
        </p:spPr>
        <p:txBody>
          <a:bodyPr wrap="square" rtlCol="0">
            <a:spAutoFit/>
          </a:bodyPr>
          <a:lstStyle/>
          <a:p>
            <a:r>
              <a:rPr lang="en-US" sz="2000" b="1" dirty="0">
                <a:solidFill>
                  <a:schemeClr val="bg1"/>
                </a:solidFill>
              </a:rPr>
              <a:t>Insert one record in </a:t>
            </a:r>
            <a:r>
              <a:rPr lang="en-US" sz="2000" b="1" dirty="0" err="1">
                <a:solidFill>
                  <a:schemeClr val="bg1"/>
                </a:solidFill>
              </a:rPr>
              <a:t>Transactiondetails</a:t>
            </a:r>
            <a:r>
              <a:rPr lang="en-US" sz="2000" b="1" dirty="0">
                <a:solidFill>
                  <a:schemeClr val="bg1"/>
                </a:solidFill>
              </a:rPr>
              <a:t> table and execute view to check if newly inserted record is visible in view</a:t>
            </a:r>
            <a:endParaRPr lang="en-US" sz="2000" dirty="0">
              <a:solidFill>
                <a:schemeClr val="bg1"/>
              </a:solidFill>
            </a:endParaRPr>
          </a:p>
        </p:txBody>
      </p:sp>
      <p:pic>
        <p:nvPicPr>
          <p:cNvPr id="2" name="Picture 1">
            <a:extLst>
              <a:ext uri="{FF2B5EF4-FFF2-40B4-BE49-F238E27FC236}">
                <a16:creationId xmlns:a16="http://schemas.microsoft.com/office/drawing/2014/main" id="{A69CB9B2-659B-4342-809D-46FE83D5176E}"/>
              </a:ext>
            </a:extLst>
          </p:cNvPr>
          <p:cNvPicPr>
            <a:picLocks noChangeAspect="1"/>
          </p:cNvPicPr>
          <p:nvPr/>
        </p:nvPicPr>
        <p:blipFill rotWithShape="1">
          <a:blip r:embed="rId2"/>
          <a:srcRect l="17954" t="19581" r="25114" b="41815"/>
          <a:stretch/>
        </p:blipFill>
        <p:spPr>
          <a:xfrm>
            <a:off x="1841070" y="1316182"/>
            <a:ext cx="9448800" cy="3602249"/>
          </a:xfrm>
          <a:prstGeom prst="rect">
            <a:avLst/>
          </a:prstGeom>
          <a:ln>
            <a:solidFill>
              <a:srgbClr val="00B0F0"/>
            </a:solidFill>
          </a:ln>
        </p:spPr>
      </p:pic>
      <p:sp>
        <p:nvSpPr>
          <p:cNvPr id="4" name="TextBox 3">
            <a:extLst>
              <a:ext uri="{FF2B5EF4-FFF2-40B4-BE49-F238E27FC236}">
                <a16:creationId xmlns:a16="http://schemas.microsoft.com/office/drawing/2014/main" id="{60250A63-F4C2-4D09-88ED-C0FE44B9C986}"/>
              </a:ext>
            </a:extLst>
          </p:cNvPr>
          <p:cNvSpPr txBox="1"/>
          <p:nvPr/>
        </p:nvSpPr>
        <p:spPr>
          <a:xfrm>
            <a:off x="1340328" y="5255429"/>
            <a:ext cx="9949542" cy="1323439"/>
          </a:xfrm>
          <a:prstGeom prst="rect">
            <a:avLst/>
          </a:prstGeom>
          <a:noFill/>
          <a:ln>
            <a:solidFill>
              <a:schemeClr val="tx1"/>
            </a:solidFill>
          </a:ln>
        </p:spPr>
        <p:txBody>
          <a:bodyPr wrap="square" rtlCol="0">
            <a:spAutoFit/>
          </a:bodyPr>
          <a:lstStyle/>
          <a:p>
            <a:r>
              <a:rPr lang="en-US" sz="2000" dirty="0">
                <a:solidFill>
                  <a:schemeClr val="bg1"/>
                </a:solidFill>
              </a:rPr>
              <a:t>Newly inserted record of </a:t>
            </a:r>
            <a:r>
              <a:rPr lang="en-US" sz="2000" dirty="0" err="1">
                <a:solidFill>
                  <a:schemeClr val="bg1"/>
                </a:solidFill>
              </a:rPr>
              <a:t>AccountID</a:t>
            </a:r>
            <a:r>
              <a:rPr lang="en-US" sz="2000" dirty="0">
                <a:solidFill>
                  <a:schemeClr val="bg1"/>
                </a:solidFill>
              </a:rPr>
              <a:t> 2 in visible in view.</a:t>
            </a:r>
          </a:p>
          <a:p>
            <a:r>
              <a:rPr lang="en-US" sz="2000" dirty="0">
                <a:solidFill>
                  <a:schemeClr val="bg1"/>
                </a:solidFill>
              </a:rPr>
              <a:t>Here, person details from </a:t>
            </a:r>
            <a:r>
              <a:rPr lang="en-US" sz="2000" dirty="0" err="1">
                <a:solidFill>
                  <a:schemeClr val="bg1"/>
                </a:solidFill>
              </a:rPr>
              <a:t>Accountdetails</a:t>
            </a:r>
            <a:r>
              <a:rPr lang="en-US" sz="2000" dirty="0">
                <a:solidFill>
                  <a:schemeClr val="bg1"/>
                </a:solidFill>
              </a:rPr>
              <a:t> table are visible who gets added in </a:t>
            </a:r>
            <a:r>
              <a:rPr lang="en-US" sz="2000" dirty="0" err="1">
                <a:solidFill>
                  <a:schemeClr val="bg1"/>
                </a:solidFill>
              </a:rPr>
              <a:t>Transactiondetails</a:t>
            </a:r>
            <a:r>
              <a:rPr lang="en-US" sz="2000" dirty="0">
                <a:solidFill>
                  <a:schemeClr val="bg1"/>
                </a:solidFill>
              </a:rPr>
              <a:t> table, but </a:t>
            </a:r>
            <a:r>
              <a:rPr lang="en-US" sz="2000" dirty="0" err="1">
                <a:solidFill>
                  <a:schemeClr val="bg1"/>
                </a:solidFill>
              </a:rPr>
              <a:t>currentbalance</a:t>
            </a:r>
            <a:r>
              <a:rPr lang="en-US" sz="2000" dirty="0">
                <a:solidFill>
                  <a:schemeClr val="bg1"/>
                </a:solidFill>
              </a:rPr>
              <a:t> column doesn’t get updated as per transactions done.</a:t>
            </a:r>
          </a:p>
          <a:p>
            <a:r>
              <a:rPr lang="en-US" sz="2000" dirty="0">
                <a:solidFill>
                  <a:schemeClr val="bg1"/>
                </a:solidFill>
              </a:rPr>
              <a:t>To update </a:t>
            </a:r>
            <a:r>
              <a:rPr lang="en-US" sz="2000" dirty="0" err="1">
                <a:solidFill>
                  <a:schemeClr val="bg1"/>
                </a:solidFill>
              </a:rPr>
              <a:t>currentbalance</a:t>
            </a:r>
            <a:r>
              <a:rPr lang="en-US" sz="2000" dirty="0">
                <a:solidFill>
                  <a:schemeClr val="bg1"/>
                </a:solidFill>
              </a:rPr>
              <a:t> column, Triggers concept is used.</a:t>
            </a:r>
            <a:endParaRPr lang="en-IN" sz="2000" dirty="0">
              <a:solidFill>
                <a:schemeClr val="bg1"/>
              </a:solidFill>
            </a:endParaRPr>
          </a:p>
        </p:txBody>
      </p:sp>
      <p:sp>
        <p:nvSpPr>
          <p:cNvPr id="5" name="Footer Placeholder 4">
            <a:extLst>
              <a:ext uri="{FF2B5EF4-FFF2-40B4-BE49-F238E27FC236}">
                <a16:creationId xmlns:a16="http://schemas.microsoft.com/office/drawing/2014/main" id="{AF34F43A-7BC6-1EE1-0CE7-B1009CAF221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6107354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40328" y="468450"/>
            <a:ext cx="3342508" cy="400110"/>
          </a:xfrm>
          <a:prstGeom prst="rect">
            <a:avLst/>
          </a:prstGeom>
          <a:noFill/>
        </p:spPr>
        <p:txBody>
          <a:bodyPr wrap="square" rtlCol="0">
            <a:spAutoFit/>
          </a:bodyPr>
          <a:lstStyle/>
          <a:p>
            <a:r>
              <a:rPr lang="en-US" sz="2000" b="1" dirty="0">
                <a:solidFill>
                  <a:schemeClr val="bg1"/>
                </a:solidFill>
              </a:rPr>
              <a:t>UPDATABLE VIEW</a:t>
            </a:r>
            <a:endParaRPr lang="en-US" sz="2000" dirty="0">
              <a:solidFill>
                <a:schemeClr val="bg1"/>
              </a:solidFill>
            </a:endParaRPr>
          </a:p>
        </p:txBody>
      </p:sp>
      <p:pic>
        <p:nvPicPr>
          <p:cNvPr id="2" name="Picture 1">
            <a:extLst>
              <a:ext uri="{FF2B5EF4-FFF2-40B4-BE49-F238E27FC236}">
                <a16:creationId xmlns:a16="http://schemas.microsoft.com/office/drawing/2014/main" id="{4C9EF69D-F905-407C-9DCF-4F62B37DCE6D}"/>
              </a:ext>
            </a:extLst>
          </p:cNvPr>
          <p:cNvPicPr>
            <a:picLocks noChangeAspect="1"/>
          </p:cNvPicPr>
          <p:nvPr/>
        </p:nvPicPr>
        <p:blipFill rotWithShape="1">
          <a:blip r:embed="rId2"/>
          <a:srcRect l="18068" t="24028" r="51932" b="41814"/>
          <a:stretch/>
        </p:blipFill>
        <p:spPr>
          <a:xfrm>
            <a:off x="1023428" y="971815"/>
            <a:ext cx="5559004" cy="3558621"/>
          </a:xfrm>
          <a:prstGeom prst="rect">
            <a:avLst/>
          </a:prstGeom>
          <a:ln>
            <a:solidFill>
              <a:srgbClr val="00B0F0"/>
            </a:solidFill>
          </a:ln>
        </p:spPr>
      </p:pic>
      <p:pic>
        <p:nvPicPr>
          <p:cNvPr id="7" name="Picture 6">
            <a:extLst>
              <a:ext uri="{FF2B5EF4-FFF2-40B4-BE49-F238E27FC236}">
                <a16:creationId xmlns:a16="http://schemas.microsoft.com/office/drawing/2014/main" id="{BAEDC506-DD8E-46BE-85B0-0D09DEA8C4C6}"/>
              </a:ext>
            </a:extLst>
          </p:cNvPr>
          <p:cNvPicPr>
            <a:picLocks noChangeAspect="1"/>
          </p:cNvPicPr>
          <p:nvPr/>
        </p:nvPicPr>
        <p:blipFill rotWithShape="1">
          <a:blip r:embed="rId3"/>
          <a:srcRect l="18523" t="40197" r="55682" b="23017"/>
          <a:stretch/>
        </p:blipFill>
        <p:spPr>
          <a:xfrm>
            <a:off x="6836276" y="668505"/>
            <a:ext cx="5070765" cy="4065550"/>
          </a:xfrm>
          <a:prstGeom prst="rect">
            <a:avLst/>
          </a:prstGeom>
          <a:ln>
            <a:solidFill>
              <a:srgbClr val="00B0F0"/>
            </a:solidFill>
          </a:ln>
        </p:spPr>
      </p:pic>
      <p:sp>
        <p:nvSpPr>
          <p:cNvPr id="8" name="TextBox 7">
            <a:extLst>
              <a:ext uri="{FF2B5EF4-FFF2-40B4-BE49-F238E27FC236}">
                <a16:creationId xmlns:a16="http://schemas.microsoft.com/office/drawing/2014/main" id="{23C9F0E1-E970-44F4-820E-ADFD067D1C5F}"/>
              </a:ext>
            </a:extLst>
          </p:cNvPr>
          <p:cNvSpPr txBox="1"/>
          <p:nvPr/>
        </p:nvSpPr>
        <p:spPr>
          <a:xfrm>
            <a:off x="2438399" y="5239854"/>
            <a:ext cx="6442365" cy="707886"/>
          </a:xfrm>
          <a:prstGeom prst="rect">
            <a:avLst/>
          </a:prstGeom>
          <a:noFill/>
          <a:ln>
            <a:solidFill>
              <a:schemeClr val="tx1"/>
            </a:solidFill>
          </a:ln>
        </p:spPr>
        <p:txBody>
          <a:bodyPr wrap="square" rtlCol="0">
            <a:spAutoFit/>
          </a:bodyPr>
          <a:lstStyle/>
          <a:p>
            <a:r>
              <a:rPr lang="en-US" sz="2000" dirty="0">
                <a:solidFill>
                  <a:schemeClr val="bg1"/>
                </a:solidFill>
              </a:rPr>
              <a:t>Record updated in view (Ram to Ram Prasad) is also updated automatically in base table that is </a:t>
            </a:r>
            <a:r>
              <a:rPr lang="en-US" sz="2000" dirty="0" err="1">
                <a:solidFill>
                  <a:schemeClr val="bg1"/>
                </a:solidFill>
              </a:rPr>
              <a:t>Accountdetails</a:t>
            </a:r>
            <a:r>
              <a:rPr lang="en-US" sz="2000" dirty="0">
                <a:solidFill>
                  <a:schemeClr val="bg1"/>
                </a:solidFill>
              </a:rPr>
              <a:t> table.</a:t>
            </a:r>
            <a:endParaRPr lang="en-IN" sz="2000" dirty="0">
              <a:solidFill>
                <a:schemeClr val="bg1"/>
              </a:solidFill>
            </a:endParaRPr>
          </a:p>
        </p:txBody>
      </p:sp>
      <p:sp>
        <p:nvSpPr>
          <p:cNvPr id="4" name="Footer Placeholder 3">
            <a:extLst>
              <a:ext uri="{FF2B5EF4-FFF2-40B4-BE49-F238E27FC236}">
                <a16:creationId xmlns:a16="http://schemas.microsoft.com/office/drawing/2014/main" id="{12CB5580-94FD-60D9-0C0B-2C076216E2E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237559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40328" y="468450"/>
            <a:ext cx="9949542" cy="400110"/>
          </a:xfrm>
          <a:prstGeom prst="rect">
            <a:avLst/>
          </a:prstGeom>
          <a:noFill/>
        </p:spPr>
        <p:txBody>
          <a:bodyPr wrap="square" rtlCol="0">
            <a:spAutoFit/>
          </a:bodyPr>
          <a:lstStyle/>
          <a:p>
            <a:r>
              <a:rPr lang="en-US" sz="2000" b="1" dirty="0">
                <a:solidFill>
                  <a:schemeClr val="bg1"/>
                </a:solidFill>
              </a:rPr>
              <a:t>UN-UPDATABLE VIEW</a:t>
            </a:r>
            <a:endParaRPr lang="en-US" sz="2000" dirty="0">
              <a:solidFill>
                <a:schemeClr val="bg1"/>
              </a:solidFill>
            </a:endParaRPr>
          </a:p>
        </p:txBody>
      </p:sp>
      <p:sp>
        <p:nvSpPr>
          <p:cNvPr id="8" name="TextBox 7">
            <a:extLst>
              <a:ext uri="{FF2B5EF4-FFF2-40B4-BE49-F238E27FC236}">
                <a16:creationId xmlns:a16="http://schemas.microsoft.com/office/drawing/2014/main" id="{23C9F0E1-E970-44F4-820E-ADFD067D1C5F}"/>
              </a:ext>
            </a:extLst>
          </p:cNvPr>
          <p:cNvSpPr txBox="1"/>
          <p:nvPr/>
        </p:nvSpPr>
        <p:spPr>
          <a:xfrm>
            <a:off x="7938655" y="2715219"/>
            <a:ext cx="4114800" cy="646331"/>
          </a:xfrm>
          <a:prstGeom prst="rect">
            <a:avLst/>
          </a:prstGeom>
          <a:noFill/>
          <a:ln>
            <a:solidFill>
              <a:schemeClr val="tx1"/>
            </a:solidFill>
          </a:ln>
        </p:spPr>
        <p:txBody>
          <a:bodyPr wrap="square" rtlCol="0">
            <a:spAutoFit/>
          </a:bodyPr>
          <a:lstStyle/>
          <a:p>
            <a:r>
              <a:rPr lang="en-US" dirty="0">
                <a:solidFill>
                  <a:schemeClr val="bg1"/>
                </a:solidFill>
              </a:rPr>
              <a:t>Here it is not possible to update record.</a:t>
            </a:r>
          </a:p>
          <a:p>
            <a:r>
              <a:rPr lang="en-US" dirty="0">
                <a:solidFill>
                  <a:schemeClr val="bg1"/>
                </a:solidFill>
              </a:rPr>
              <a:t>It gives error.</a:t>
            </a:r>
            <a:endParaRPr lang="en-IN" dirty="0">
              <a:solidFill>
                <a:schemeClr val="bg1"/>
              </a:solidFill>
            </a:endParaRPr>
          </a:p>
        </p:txBody>
      </p:sp>
      <p:pic>
        <p:nvPicPr>
          <p:cNvPr id="2" name="Picture 1">
            <a:extLst>
              <a:ext uri="{FF2B5EF4-FFF2-40B4-BE49-F238E27FC236}">
                <a16:creationId xmlns:a16="http://schemas.microsoft.com/office/drawing/2014/main" id="{E25447AF-B30E-45BF-B079-ABB31D6E20A6}"/>
              </a:ext>
            </a:extLst>
          </p:cNvPr>
          <p:cNvPicPr>
            <a:picLocks noChangeAspect="1"/>
          </p:cNvPicPr>
          <p:nvPr/>
        </p:nvPicPr>
        <p:blipFill rotWithShape="1">
          <a:blip r:embed="rId2"/>
          <a:srcRect l="15909" t="29485" r="48978" b="43229"/>
          <a:stretch/>
        </p:blipFill>
        <p:spPr>
          <a:xfrm>
            <a:off x="1340328" y="971815"/>
            <a:ext cx="6206837" cy="2711724"/>
          </a:xfrm>
          <a:prstGeom prst="rect">
            <a:avLst/>
          </a:prstGeom>
          <a:ln>
            <a:solidFill>
              <a:srgbClr val="00B0F0"/>
            </a:solidFill>
          </a:ln>
        </p:spPr>
      </p:pic>
      <p:pic>
        <p:nvPicPr>
          <p:cNvPr id="4" name="Picture 3">
            <a:extLst>
              <a:ext uri="{FF2B5EF4-FFF2-40B4-BE49-F238E27FC236}">
                <a16:creationId xmlns:a16="http://schemas.microsoft.com/office/drawing/2014/main" id="{F76C9F67-FC08-4114-9DB2-076775E3C698}"/>
              </a:ext>
            </a:extLst>
          </p:cNvPr>
          <p:cNvPicPr>
            <a:picLocks noChangeAspect="1"/>
          </p:cNvPicPr>
          <p:nvPr/>
        </p:nvPicPr>
        <p:blipFill rotWithShape="1">
          <a:blip r:embed="rId3"/>
          <a:srcRect l="15795" t="47878" r="42500" b="30697"/>
          <a:stretch/>
        </p:blipFill>
        <p:spPr>
          <a:xfrm>
            <a:off x="1340328" y="4156363"/>
            <a:ext cx="6379754" cy="1842655"/>
          </a:xfrm>
          <a:prstGeom prst="rect">
            <a:avLst/>
          </a:prstGeom>
          <a:ln>
            <a:solidFill>
              <a:srgbClr val="00B0F0"/>
            </a:solidFill>
          </a:ln>
        </p:spPr>
      </p:pic>
      <p:sp>
        <p:nvSpPr>
          <p:cNvPr id="5" name="Footer Placeholder 4">
            <a:extLst>
              <a:ext uri="{FF2B5EF4-FFF2-40B4-BE49-F238E27FC236}">
                <a16:creationId xmlns:a16="http://schemas.microsoft.com/office/drawing/2014/main" id="{C1A87099-EAC4-5770-5CEF-14A403F5E58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820640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1200329"/>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STORED PROCEDURES</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12</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01F879F-908B-D1A9-701E-C73AF188509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2752511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410789" y="640078"/>
            <a:ext cx="9993085" cy="3785652"/>
          </a:xfrm>
          <a:prstGeom prst="rect">
            <a:avLst/>
          </a:prstGeom>
          <a:noFill/>
        </p:spPr>
        <p:txBody>
          <a:bodyPr wrap="square" rtlCol="0">
            <a:spAutoFit/>
          </a:bodyPr>
          <a:lstStyle/>
          <a:p>
            <a:r>
              <a:rPr lang="en-US" sz="2000" b="1" dirty="0">
                <a:solidFill>
                  <a:schemeClr val="bg1"/>
                </a:solidFill>
              </a:rPr>
              <a:t>Stored</a:t>
            </a:r>
            <a:r>
              <a:rPr lang="en-US" sz="2000" dirty="0">
                <a:solidFill>
                  <a:schemeClr val="bg1"/>
                </a:solidFill>
              </a:rPr>
              <a:t> </a:t>
            </a:r>
            <a:r>
              <a:rPr lang="en-US" sz="2000" b="1" dirty="0">
                <a:solidFill>
                  <a:schemeClr val="bg1"/>
                </a:solidFill>
              </a:rPr>
              <a:t>procedure</a:t>
            </a:r>
            <a:r>
              <a:rPr lang="en-US" sz="2000" dirty="0">
                <a:solidFill>
                  <a:schemeClr val="bg1"/>
                </a:solidFill>
              </a:rPr>
              <a:t> is a database object used to store complete process using multiple queries.</a:t>
            </a:r>
          </a:p>
          <a:p>
            <a:endParaRPr lang="en-US" sz="2000" dirty="0">
              <a:solidFill>
                <a:schemeClr val="bg1"/>
              </a:solidFill>
            </a:endParaRPr>
          </a:p>
          <a:p>
            <a:r>
              <a:rPr lang="en-US" sz="2000" dirty="0">
                <a:solidFill>
                  <a:schemeClr val="bg1"/>
                </a:solidFill>
              </a:rPr>
              <a:t>Stored procedure can store multiple select queries also update/delete queries are allowed.</a:t>
            </a:r>
          </a:p>
          <a:p>
            <a:r>
              <a:rPr lang="en-US" sz="2000" dirty="0">
                <a:solidFill>
                  <a:schemeClr val="bg1"/>
                </a:solidFill>
              </a:rPr>
              <a:t>Even parameters, variables and programming is allowed in stored procedure.</a:t>
            </a:r>
          </a:p>
          <a:p>
            <a:endParaRPr lang="en-US" sz="2000" dirty="0">
              <a:solidFill>
                <a:schemeClr val="bg1"/>
              </a:solidFill>
            </a:endParaRPr>
          </a:p>
          <a:p>
            <a:r>
              <a:rPr lang="en-US" sz="2000" b="1" dirty="0">
                <a:solidFill>
                  <a:schemeClr val="bg1"/>
                </a:solidFill>
              </a:rPr>
              <a:t>Parameter</a:t>
            </a:r>
            <a:r>
              <a:rPr lang="en-US" sz="2000" dirty="0">
                <a:solidFill>
                  <a:schemeClr val="bg1"/>
                </a:solidFill>
              </a:rPr>
              <a:t> is a storage container that store single value of specified data type</a:t>
            </a:r>
          </a:p>
          <a:p>
            <a:r>
              <a:rPr lang="en-US" sz="2000" dirty="0">
                <a:solidFill>
                  <a:schemeClr val="bg1"/>
                </a:solidFill>
              </a:rPr>
              <a:t>Parameter is given as a input value during execution which is filtered to get the desired output.</a:t>
            </a:r>
          </a:p>
          <a:p>
            <a:endParaRPr lang="en-US" sz="2000" dirty="0">
              <a:solidFill>
                <a:schemeClr val="bg1"/>
              </a:solidFill>
            </a:endParaRPr>
          </a:p>
          <a:p>
            <a:r>
              <a:rPr lang="en-US" sz="2000" b="1" dirty="0">
                <a:solidFill>
                  <a:schemeClr val="bg1"/>
                </a:solidFill>
              </a:rPr>
              <a:t>Variable</a:t>
            </a:r>
            <a:r>
              <a:rPr lang="en-US" sz="2000" dirty="0">
                <a:solidFill>
                  <a:schemeClr val="bg1"/>
                </a:solidFill>
              </a:rPr>
              <a:t> store output of a select query.</a:t>
            </a:r>
          </a:p>
          <a:p>
            <a:r>
              <a:rPr lang="en-US" sz="2000" dirty="0">
                <a:solidFill>
                  <a:schemeClr val="bg1"/>
                </a:solidFill>
              </a:rPr>
              <a:t>It also stores single value off specified data type.</a:t>
            </a:r>
          </a:p>
          <a:p>
            <a:endParaRPr lang="en-US" sz="2000" dirty="0">
              <a:solidFill>
                <a:schemeClr val="bg1"/>
              </a:solidFill>
            </a:endParaRPr>
          </a:p>
          <a:p>
            <a:r>
              <a:rPr lang="en-US" sz="2000" dirty="0">
                <a:solidFill>
                  <a:schemeClr val="bg1"/>
                </a:solidFill>
              </a:rPr>
              <a:t>Here </a:t>
            </a:r>
            <a:r>
              <a:rPr lang="en-US" sz="2000" b="1" dirty="0">
                <a:solidFill>
                  <a:schemeClr val="bg1"/>
                </a:solidFill>
              </a:rPr>
              <a:t>programming</a:t>
            </a:r>
            <a:r>
              <a:rPr lang="en-US" sz="2000" dirty="0">
                <a:solidFill>
                  <a:schemeClr val="bg1"/>
                </a:solidFill>
              </a:rPr>
              <a:t> means IF…ELSE conditions, loops and some functions.</a:t>
            </a:r>
          </a:p>
        </p:txBody>
      </p:sp>
      <p:sp>
        <p:nvSpPr>
          <p:cNvPr id="2" name="Footer Placeholder 1">
            <a:extLst>
              <a:ext uri="{FF2B5EF4-FFF2-40B4-BE49-F238E27FC236}">
                <a16:creationId xmlns:a16="http://schemas.microsoft.com/office/drawing/2014/main" id="{D5111438-2125-C5A8-DCA4-805F134F23C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3161947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353095" y="575986"/>
            <a:ext cx="9993085" cy="400110"/>
          </a:xfrm>
          <a:prstGeom prst="rect">
            <a:avLst/>
          </a:prstGeom>
          <a:noFill/>
        </p:spPr>
        <p:txBody>
          <a:bodyPr wrap="square" rtlCol="0">
            <a:spAutoFit/>
          </a:bodyPr>
          <a:lstStyle/>
          <a:p>
            <a:r>
              <a:rPr lang="en-US" sz="2000" b="1" dirty="0">
                <a:solidFill>
                  <a:schemeClr val="bg1"/>
                </a:solidFill>
              </a:rPr>
              <a:t>Que-- Write a query to print all the transaction details of </a:t>
            </a:r>
            <a:r>
              <a:rPr lang="en-US" sz="2000" b="1" dirty="0" err="1">
                <a:solidFill>
                  <a:schemeClr val="bg1"/>
                </a:solidFill>
              </a:rPr>
              <a:t>AccountID</a:t>
            </a:r>
            <a:r>
              <a:rPr lang="en-US" sz="2000" b="1" dirty="0">
                <a:solidFill>
                  <a:schemeClr val="bg1"/>
                </a:solidFill>
              </a:rPr>
              <a:t> 1</a:t>
            </a:r>
            <a:endParaRPr lang="en-US" sz="2000" dirty="0">
              <a:solidFill>
                <a:schemeClr val="bg1"/>
              </a:solidFill>
            </a:endParaRPr>
          </a:p>
        </p:txBody>
      </p:sp>
      <p:pic>
        <p:nvPicPr>
          <p:cNvPr id="2" name="Picture 1">
            <a:extLst>
              <a:ext uri="{FF2B5EF4-FFF2-40B4-BE49-F238E27FC236}">
                <a16:creationId xmlns:a16="http://schemas.microsoft.com/office/drawing/2014/main" id="{12EFD5A8-A827-4C72-820E-E1A0F5078305}"/>
              </a:ext>
            </a:extLst>
          </p:cNvPr>
          <p:cNvPicPr>
            <a:picLocks noChangeAspect="1"/>
          </p:cNvPicPr>
          <p:nvPr/>
        </p:nvPicPr>
        <p:blipFill rotWithShape="1">
          <a:blip r:embed="rId2"/>
          <a:srcRect t="19986" r="46705" b="46943"/>
          <a:stretch/>
        </p:blipFill>
        <p:spPr>
          <a:xfrm>
            <a:off x="1228727" y="1163782"/>
            <a:ext cx="10241822" cy="3573173"/>
          </a:xfrm>
          <a:prstGeom prst="rect">
            <a:avLst/>
          </a:prstGeom>
          <a:ln>
            <a:solidFill>
              <a:srgbClr val="00B0F0"/>
            </a:solidFill>
          </a:ln>
        </p:spPr>
      </p:pic>
      <p:cxnSp>
        <p:nvCxnSpPr>
          <p:cNvPr id="4" name="Straight Connector 3">
            <a:extLst>
              <a:ext uri="{FF2B5EF4-FFF2-40B4-BE49-F238E27FC236}">
                <a16:creationId xmlns:a16="http://schemas.microsoft.com/office/drawing/2014/main" id="{84B003E2-80BD-4678-B257-256B43026AFA}"/>
              </a:ext>
            </a:extLst>
          </p:cNvPr>
          <p:cNvCxnSpPr>
            <a:cxnSpLocks/>
          </p:cNvCxnSpPr>
          <p:nvPr/>
        </p:nvCxnSpPr>
        <p:spPr>
          <a:xfrm>
            <a:off x="1814945" y="3075709"/>
            <a:ext cx="21197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929D1A-A9A1-4968-BD53-ACD5757C74B7}"/>
              </a:ext>
            </a:extLst>
          </p:cNvPr>
          <p:cNvSpPr txBox="1"/>
          <p:nvPr/>
        </p:nvSpPr>
        <p:spPr>
          <a:xfrm>
            <a:off x="1814945" y="5112327"/>
            <a:ext cx="8714510" cy="1015663"/>
          </a:xfrm>
          <a:prstGeom prst="rect">
            <a:avLst/>
          </a:prstGeom>
          <a:noFill/>
          <a:ln>
            <a:solidFill>
              <a:schemeClr val="tx1"/>
            </a:solidFill>
          </a:ln>
        </p:spPr>
        <p:txBody>
          <a:bodyPr wrap="square" rtlCol="0">
            <a:spAutoFit/>
          </a:bodyPr>
          <a:lstStyle/>
          <a:p>
            <a:r>
              <a:rPr lang="en-US" sz="2000" dirty="0">
                <a:solidFill>
                  <a:schemeClr val="bg1"/>
                </a:solidFill>
              </a:rPr>
              <a:t>This is simple view created for </a:t>
            </a:r>
            <a:r>
              <a:rPr lang="en-US" sz="2000" dirty="0" err="1">
                <a:solidFill>
                  <a:schemeClr val="bg1"/>
                </a:solidFill>
              </a:rPr>
              <a:t>AccountID</a:t>
            </a:r>
            <a:r>
              <a:rPr lang="en-US" sz="2000" dirty="0">
                <a:solidFill>
                  <a:schemeClr val="bg1"/>
                </a:solidFill>
              </a:rPr>
              <a:t> 1.</a:t>
            </a:r>
          </a:p>
          <a:p>
            <a:r>
              <a:rPr lang="en-US" sz="2000" dirty="0">
                <a:solidFill>
                  <a:schemeClr val="bg1"/>
                </a:solidFill>
              </a:rPr>
              <a:t>When you have 1CR of records, it is impossible to create view for every </a:t>
            </a:r>
            <a:r>
              <a:rPr lang="en-US" sz="2000" dirty="0" err="1">
                <a:solidFill>
                  <a:schemeClr val="bg1"/>
                </a:solidFill>
              </a:rPr>
              <a:t>AccountID</a:t>
            </a:r>
            <a:r>
              <a:rPr lang="en-US" sz="2000" dirty="0">
                <a:solidFill>
                  <a:schemeClr val="bg1"/>
                </a:solidFill>
              </a:rPr>
              <a:t>.</a:t>
            </a:r>
          </a:p>
          <a:p>
            <a:r>
              <a:rPr lang="en-US" sz="2000" dirty="0">
                <a:solidFill>
                  <a:schemeClr val="bg1"/>
                </a:solidFill>
              </a:rPr>
              <a:t>During such time, STORED PROCEDURE concept is used to create it dynamically.</a:t>
            </a:r>
            <a:endParaRPr lang="en-IN" sz="2000" dirty="0">
              <a:solidFill>
                <a:schemeClr val="bg1"/>
              </a:solidFill>
            </a:endParaRPr>
          </a:p>
        </p:txBody>
      </p:sp>
      <p:sp>
        <p:nvSpPr>
          <p:cNvPr id="3" name="Footer Placeholder 2">
            <a:extLst>
              <a:ext uri="{FF2B5EF4-FFF2-40B4-BE49-F238E27FC236}">
                <a16:creationId xmlns:a16="http://schemas.microsoft.com/office/drawing/2014/main" id="{93BBF76E-D62E-43C7-485E-D5FA7F936824}"/>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1033222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F53D4281-A33C-49A5-B4A9-C17142AD0090}"/>
              </a:ext>
            </a:extLst>
          </p:cNvPr>
          <p:cNvPicPr>
            <a:picLocks noChangeAspect="1"/>
          </p:cNvPicPr>
          <p:nvPr/>
        </p:nvPicPr>
        <p:blipFill rotWithShape="1">
          <a:blip r:embed="rId2"/>
          <a:srcRect t="16145" r="75341" b="50000"/>
          <a:stretch/>
        </p:blipFill>
        <p:spPr>
          <a:xfrm>
            <a:off x="3404755" y="1165525"/>
            <a:ext cx="6407726" cy="4946048"/>
          </a:xfrm>
          <a:prstGeom prst="rect">
            <a:avLst/>
          </a:prstGeom>
          <a:ln>
            <a:solidFill>
              <a:srgbClr val="00B0F0"/>
            </a:solidFill>
          </a:ln>
        </p:spPr>
      </p:pic>
      <p:sp>
        <p:nvSpPr>
          <p:cNvPr id="3" name="TextBox 2">
            <a:extLst>
              <a:ext uri="{FF2B5EF4-FFF2-40B4-BE49-F238E27FC236}">
                <a16:creationId xmlns:a16="http://schemas.microsoft.com/office/drawing/2014/main" id="{4DE8082F-7090-4D32-81F3-2AB432D31D18}"/>
              </a:ext>
            </a:extLst>
          </p:cNvPr>
          <p:cNvSpPr txBox="1"/>
          <p:nvPr/>
        </p:nvSpPr>
        <p:spPr>
          <a:xfrm>
            <a:off x="1524000" y="443345"/>
            <a:ext cx="9490364" cy="400110"/>
          </a:xfrm>
          <a:prstGeom prst="rect">
            <a:avLst/>
          </a:prstGeom>
          <a:noFill/>
        </p:spPr>
        <p:txBody>
          <a:bodyPr wrap="square" rtlCol="0">
            <a:spAutoFit/>
          </a:bodyPr>
          <a:lstStyle/>
          <a:p>
            <a:r>
              <a:rPr lang="en-US" sz="2000" dirty="0">
                <a:solidFill>
                  <a:schemeClr val="bg1"/>
                </a:solidFill>
              </a:rPr>
              <a:t>To create stored procedure, Right-click on Stored Procedures </a:t>
            </a:r>
            <a:r>
              <a:rPr lang="en-US" sz="2000" dirty="0">
                <a:solidFill>
                  <a:schemeClr val="bg1"/>
                </a:solidFill>
                <a:sym typeface="Wingdings" panose="05000000000000000000" pitchFamily="2" charset="2"/>
              </a:rPr>
              <a:t> create stored procedure</a:t>
            </a:r>
            <a:endParaRPr lang="en-IN" sz="2000" dirty="0">
              <a:solidFill>
                <a:schemeClr val="bg1"/>
              </a:solidFill>
            </a:endParaRPr>
          </a:p>
        </p:txBody>
      </p:sp>
      <p:sp>
        <p:nvSpPr>
          <p:cNvPr id="4" name="Footer Placeholder 3">
            <a:extLst>
              <a:ext uri="{FF2B5EF4-FFF2-40B4-BE49-F238E27FC236}">
                <a16:creationId xmlns:a16="http://schemas.microsoft.com/office/drawing/2014/main" id="{8EB43F2F-3549-D4F5-BA18-A84FB35089A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246654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4FC9321-0090-496A-9266-864AD3A208C8}"/>
              </a:ext>
            </a:extLst>
          </p:cNvPr>
          <p:cNvPicPr>
            <a:picLocks noChangeAspect="1"/>
          </p:cNvPicPr>
          <p:nvPr/>
        </p:nvPicPr>
        <p:blipFill rotWithShape="1">
          <a:blip r:embed="rId2">
            <a:extLst>
              <a:ext uri="{28A0092B-C50C-407E-A947-70E740481C1C}">
                <a14:useLocalDpi xmlns:a14="http://schemas.microsoft.com/office/drawing/2010/main" val="0"/>
              </a:ext>
            </a:extLst>
          </a:blip>
          <a:srcRect l="20909" t="15741" b="6039"/>
          <a:stretch/>
        </p:blipFill>
        <p:spPr>
          <a:xfrm>
            <a:off x="1228727" y="1059095"/>
            <a:ext cx="10058399" cy="5592818"/>
          </a:xfrm>
          <a:prstGeom prst="rect">
            <a:avLst/>
          </a:prstGeom>
          <a:ln>
            <a:solidFill>
              <a:srgbClr val="00B0F0"/>
            </a:solidFill>
          </a:ln>
        </p:spPr>
      </p:pic>
      <p:sp>
        <p:nvSpPr>
          <p:cNvPr id="5" name="TextBox 4">
            <a:extLst>
              <a:ext uri="{FF2B5EF4-FFF2-40B4-BE49-F238E27FC236}">
                <a16:creationId xmlns:a16="http://schemas.microsoft.com/office/drawing/2014/main" id="{CC56804E-26A2-4A5D-9D0D-ABC2D5C0B147}"/>
              </a:ext>
            </a:extLst>
          </p:cNvPr>
          <p:cNvSpPr txBox="1"/>
          <p:nvPr/>
        </p:nvSpPr>
        <p:spPr>
          <a:xfrm>
            <a:off x="1228727" y="235527"/>
            <a:ext cx="9841055" cy="707886"/>
          </a:xfrm>
          <a:prstGeom prst="rect">
            <a:avLst/>
          </a:prstGeom>
          <a:noFill/>
        </p:spPr>
        <p:txBody>
          <a:bodyPr wrap="square" rtlCol="0">
            <a:spAutoFit/>
          </a:bodyPr>
          <a:lstStyle/>
          <a:p>
            <a:r>
              <a:rPr lang="en-US" sz="2000" dirty="0">
                <a:solidFill>
                  <a:schemeClr val="bg1"/>
                </a:solidFill>
              </a:rPr>
              <a:t>Give a name of procedure, in brackets define parameter of the input value with datatype and write query between BEGIN and END.  	Then Apply </a:t>
            </a:r>
            <a:r>
              <a:rPr lang="en-US" sz="2000" dirty="0">
                <a:solidFill>
                  <a:schemeClr val="bg1"/>
                </a:solidFill>
                <a:sym typeface="Wingdings" panose="05000000000000000000" pitchFamily="2" charset="2"/>
              </a:rPr>
              <a:t> Apply  Finish</a:t>
            </a:r>
            <a:endParaRPr lang="en-IN" sz="2000" dirty="0">
              <a:solidFill>
                <a:schemeClr val="bg1"/>
              </a:solidFill>
            </a:endParaRPr>
          </a:p>
        </p:txBody>
      </p:sp>
      <p:sp>
        <p:nvSpPr>
          <p:cNvPr id="6" name="Rectangle 5">
            <a:extLst>
              <a:ext uri="{FF2B5EF4-FFF2-40B4-BE49-F238E27FC236}">
                <a16:creationId xmlns:a16="http://schemas.microsoft.com/office/drawing/2014/main" id="{B75D4A86-0988-41BC-BFC3-718946797FC6}"/>
              </a:ext>
            </a:extLst>
          </p:cNvPr>
          <p:cNvSpPr/>
          <p:nvPr/>
        </p:nvSpPr>
        <p:spPr>
          <a:xfrm>
            <a:off x="9365673" y="6248397"/>
            <a:ext cx="1260763" cy="4837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ooter Placeholder 1">
            <a:extLst>
              <a:ext uri="{FF2B5EF4-FFF2-40B4-BE49-F238E27FC236}">
                <a16:creationId xmlns:a16="http://schemas.microsoft.com/office/drawing/2014/main" id="{DD46AF97-3904-F192-CB00-844E3847E2DF}"/>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8934416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61E5B7B-2AA4-4FEF-BA08-0695C01C5807}"/>
              </a:ext>
            </a:extLst>
          </p:cNvPr>
          <p:cNvPicPr>
            <a:picLocks noChangeAspect="1"/>
          </p:cNvPicPr>
          <p:nvPr/>
        </p:nvPicPr>
        <p:blipFill rotWithShape="1">
          <a:blip r:embed="rId2"/>
          <a:srcRect t="16549" r="82045" b="52123"/>
          <a:stretch/>
        </p:blipFill>
        <p:spPr>
          <a:xfrm>
            <a:off x="1010516" y="1514430"/>
            <a:ext cx="3507805" cy="3441210"/>
          </a:xfrm>
          <a:prstGeom prst="rect">
            <a:avLst/>
          </a:prstGeom>
          <a:ln>
            <a:solidFill>
              <a:srgbClr val="00B0F0"/>
            </a:solidFill>
          </a:ln>
        </p:spPr>
      </p:pic>
      <p:pic>
        <p:nvPicPr>
          <p:cNvPr id="3" name="Picture 2">
            <a:extLst>
              <a:ext uri="{FF2B5EF4-FFF2-40B4-BE49-F238E27FC236}">
                <a16:creationId xmlns:a16="http://schemas.microsoft.com/office/drawing/2014/main" id="{CAE54D4B-5C6E-450F-AE44-0A30D925FF8E}"/>
              </a:ext>
            </a:extLst>
          </p:cNvPr>
          <p:cNvPicPr>
            <a:picLocks noChangeAspect="1"/>
          </p:cNvPicPr>
          <p:nvPr/>
        </p:nvPicPr>
        <p:blipFill rotWithShape="1">
          <a:blip r:embed="rId3"/>
          <a:srcRect l="31136" t="34134" r="31136" b="39590"/>
          <a:stretch/>
        </p:blipFill>
        <p:spPr>
          <a:xfrm>
            <a:off x="5880387" y="1916212"/>
            <a:ext cx="5902038" cy="2311040"/>
          </a:xfrm>
          <a:prstGeom prst="rect">
            <a:avLst/>
          </a:prstGeom>
          <a:ln>
            <a:solidFill>
              <a:srgbClr val="00B0F0"/>
            </a:solidFill>
          </a:ln>
        </p:spPr>
      </p:pic>
      <p:pic>
        <p:nvPicPr>
          <p:cNvPr id="4" name="Picture 3">
            <a:extLst>
              <a:ext uri="{FF2B5EF4-FFF2-40B4-BE49-F238E27FC236}">
                <a16:creationId xmlns:a16="http://schemas.microsoft.com/office/drawing/2014/main" id="{44D02B17-8889-4C0D-8F4B-72F9D0482E4F}"/>
              </a:ext>
            </a:extLst>
          </p:cNvPr>
          <p:cNvPicPr>
            <a:picLocks noChangeAspect="1"/>
          </p:cNvPicPr>
          <p:nvPr/>
        </p:nvPicPr>
        <p:blipFill rotWithShape="1">
          <a:blip r:embed="rId4"/>
          <a:srcRect l="15794" t="39389" r="45342" b="48912"/>
          <a:stretch/>
        </p:blipFill>
        <p:spPr>
          <a:xfrm>
            <a:off x="3784030" y="5121859"/>
            <a:ext cx="8186298" cy="1385530"/>
          </a:xfrm>
          <a:prstGeom prst="rect">
            <a:avLst/>
          </a:prstGeom>
          <a:ln>
            <a:solidFill>
              <a:srgbClr val="00B0F0"/>
            </a:solidFill>
          </a:ln>
        </p:spPr>
      </p:pic>
      <p:sp>
        <p:nvSpPr>
          <p:cNvPr id="5" name="TextBox 4">
            <a:extLst>
              <a:ext uri="{FF2B5EF4-FFF2-40B4-BE49-F238E27FC236}">
                <a16:creationId xmlns:a16="http://schemas.microsoft.com/office/drawing/2014/main" id="{52167E14-AAE9-4A16-A7E4-45019F2B1BD0}"/>
              </a:ext>
            </a:extLst>
          </p:cNvPr>
          <p:cNvSpPr txBox="1"/>
          <p:nvPr/>
        </p:nvSpPr>
        <p:spPr>
          <a:xfrm>
            <a:off x="1627041" y="392247"/>
            <a:ext cx="9373468" cy="1015663"/>
          </a:xfrm>
          <a:prstGeom prst="rect">
            <a:avLst/>
          </a:prstGeom>
          <a:noFill/>
          <a:ln>
            <a:solidFill>
              <a:schemeClr val="tx1"/>
            </a:solidFill>
          </a:ln>
        </p:spPr>
        <p:txBody>
          <a:bodyPr wrap="square" rtlCol="0">
            <a:spAutoFit/>
          </a:bodyPr>
          <a:lstStyle/>
          <a:p>
            <a:r>
              <a:rPr lang="en-US" sz="2000" dirty="0">
                <a:solidFill>
                  <a:schemeClr val="bg1"/>
                </a:solidFill>
              </a:rPr>
              <a:t>Refresh your schema and check for stored procedure.</a:t>
            </a:r>
          </a:p>
          <a:p>
            <a:r>
              <a:rPr lang="en-US" sz="2000" dirty="0">
                <a:solidFill>
                  <a:schemeClr val="bg1"/>
                </a:solidFill>
              </a:rPr>
              <a:t>Hover on created procedure and click on execute icon, you get a popup to input value.</a:t>
            </a:r>
          </a:p>
          <a:p>
            <a:r>
              <a:rPr lang="en-US" sz="2000" dirty="0">
                <a:solidFill>
                  <a:schemeClr val="bg1"/>
                </a:solidFill>
              </a:rPr>
              <a:t>Enter the </a:t>
            </a:r>
            <a:r>
              <a:rPr lang="en-US" sz="2000" dirty="0" err="1">
                <a:solidFill>
                  <a:schemeClr val="bg1"/>
                </a:solidFill>
              </a:rPr>
              <a:t>AccountID</a:t>
            </a:r>
            <a:r>
              <a:rPr lang="en-US" sz="2000" dirty="0">
                <a:solidFill>
                  <a:schemeClr val="bg1"/>
                </a:solidFill>
              </a:rPr>
              <a:t> and execute, you get your output in tabular form</a:t>
            </a:r>
            <a:endParaRPr lang="en-IN" sz="2000" dirty="0">
              <a:solidFill>
                <a:schemeClr val="bg1"/>
              </a:solidFill>
            </a:endParaRPr>
          </a:p>
        </p:txBody>
      </p:sp>
      <p:sp>
        <p:nvSpPr>
          <p:cNvPr id="6" name="Rectangle 5">
            <a:extLst>
              <a:ext uri="{FF2B5EF4-FFF2-40B4-BE49-F238E27FC236}">
                <a16:creationId xmlns:a16="http://schemas.microsoft.com/office/drawing/2014/main" id="{10D7A560-6114-4CFB-B2EB-C9A5513B7F7C}"/>
              </a:ext>
            </a:extLst>
          </p:cNvPr>
          <p:cNvSpPr/>
          <p:nvPr/>
        </p:nvSpPr>
        <p:spPr>
          <a:xfrm>
            <a:off x="3906981" y="4017818"/>
            <a:ext cx="374073" cy="3463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ACB145F-4544-4F7A-A2D3-1DA450D5A46A}"/>
              </a:ext>
            </a:extLst>
          </p:cNvPr>
          <p:cNvSpPr/>
          <p:nvPr/>
        </p:nvSpPr>
        <p:spPr>
          <a:xfrm>
            <a:off x="9337963" y="3616901"/>
            <a:ext cx="1330037" cy="373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7107B699-3412-4FC3-A5F3-506627F3F9F0}"/>
              </a:ext>
            </a:extLst>
          </p:cNvPr>
          <p:cNvSpPr/>
          <p:nvPr/>
        </p:nvSpPr>
        <p:spPr>
          <a:xfrm>
            <a:off x="3719944" y="1488879"/>
            <a:ext cx="374073" cy="3463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125AE4E-13CB-4677-936C-F46E2E371DB3}"/>
              </a:ext>
            </a:extLst>
          </p:cNvPr>
          <p:cNvSpPr txBox="1"/>
          <p:nvPr/>
        </p:nvSpPr>
        <p:spPr>
          <a:xfrm>
            <a:off x="1010516" y="5375978"/>
            <a:ext cx="2009775" cy="646331"/>
          </a:xfrm>
          <a:prstGeom prst="rect">
            <a:avLst/>
          </a:prstGeom>
          <a:noFill/>
          <a:ln>
            <a:solidFill>
              <a:schemeClr val="tx1"/>
            </a:solidFill>
          </a:ln>
        </p:spPr>
        <p:txBody>
          <a:bodyPr wrap="square" rtlCol="0">
            <a:spAutoFit/>
          </a:bodyPr>
          <a:lstStyle/>
          <a:p>
            <a:r>
              <a:rPr lang="en-US" dirty="0">
                <a:solidFill>
                  <a:schemeClr val="bg1"/>
                </a:solidFill>
              </a:rPr>
              <a:t>To edit query, click on first icon.</a:t>
            </a:r>
            <a:endParaRPr lang="en-IN" dirty="0">
              <a:solidFill>
                <a:schemeClr val="bg1"/>
              </a:solidFill>
            </a:endParaRPr>
          </a:p>
        </p:txBody>
      </p:sp>
      <p:cxnSp>
        <p:nvCxnSpPr>
          <p:cNvPr id="9" name="Straight Arrow Connector 8">
            <a:extLst>
              <a:ext uri="{FF2B5EF4-FFF2-40B4-BE49-F238E27FC236}">
                <a16:creationId xmlns:a16="http://schemas.microsoft.com/office/drawing/2014/main" id="{66A64D51-B69F-4652-888E-461C0D6C1ADC}"/>
              </a:ext>
            </a:extLst>
          </p:cNvPr>
          <p:cNvCxnSpPr>
            <a:stCxn id="7" idx="0"/>
          </p:cNvCxnSpPr>
          <p:nvPr/>
        </p:nvCxnSpPr>
        <p:spPr>
          <a:xfrm flipV="1">
            <a:off x="2015404" y="4227252"/>
            <a:ext cx="1704540" cy="11487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6B3BD753-66E6-1A27-D07F-A6E5BE0BD50F}"/>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648583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444181"/>
            <a:ext cx="9988236" cy="400110"/>
          </a:xfrm>
          <a:prstGeom prst="rect">
            <a:avLst/>
          </a:prstGeom>
        </p:spPr>
        <p:txBody>
          <a:bodyPr wrap="square">
            <a:spAutoFit/>
          </a:bodyPr>
          <a:lstStyle/>
          <a:p>
            <a:r>
              <a:rPr lang="en-IN" sz="2000" dirty="0">
                <a:solidFill>
                  <a:schemeClr val="bg1"/>
                </a:solidFill>
              </a:rPr>
              <a:t>On type and networking, nothing to change just have a look and click </a:t>
            </a:r>
            <a:r>
              <a:rPr lang="en-IN" sz="2000" b="1" dirty="0">
                <a:solidFill>
                  <a:schemeClr val="bg1"/>
                </a:solidFill>
              </a:rPr>
              <a:t>NEXT</a:t>
            </a:r>
          </a:p>
        </p:txBody>
      </p:sp>
      <p:pic>
        <p:nvPicPr>
          <p:cNvPr id="4" name="Picture 3">
            <a:extLst>
              <a:ext uri="{FF2B5EF4-FFF2-40B4-BE49-F238E27FC236}">
                <a16:creationId xmlns:a16="http://schemas.microsoft.com/office/drawing/2014/main" id="{2FF3C220-F53F-48C0-BDB8-1E3D3928C702}"/>
              </a:ext>
            </a:extLst>
          </p:cNvPr>
          <p:cNvPicPr>
            <a:picLocks noChangeAspect="1"/>
          </p:cNvPicPr>
          <p:nvPr/>
        </p:nvPicPr>
        <p:blipFill rotWithShape="1">
          <a:blip r:embed="rId2">
            <a:extLst>
              <a:ext uri="{28A0092B-C50C-407E-A947-70E740481C1C}">
                <a14:useLocalDpi xmlns:a14="http://schemas.microsoft.com/office/drawing/2010/main" val="0"/>
              </a:ext>
            </a:extLst>
          </a:blip>
          <a:srcRect l="21250" t="8465" r="21364" b="15372"/>
          <a:stretch/>
        </p:blipFill>
        <p:spPr>
          <a:xfrm>
            <a:off x="2400302" y="1084655"/>
            <a:ext cx="7391396" cy="5515363"/>
          </a:xfrm>
          <a:prstGeom prst="rect">
            <a:avLst/>
          </a:prstGeom>
          <a:ln>
            <a:solidFill>
              <a:srgbClr val="00B0F0"/>
            </a:solidFill>
          </a:ln>
        </p:spPr>
      </p:pic>
      <p:sp>
        <p:nvSpPr>
          <p:cNvPr id="3" name="Footer Placeholder 2">
            <a:extLst>
              <a:ext uri="{FF2B5EF4-FFF2-40B4-BE49-F238E27FC236}">
                <a16:creationId xmlns:a16="http://schemas.microsoft.com/office/drawing/2014/main" id="{EDEACF1A-E59D-4534-8402-E19B44500E2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836628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DE8082F-7090-4D32-81F3-2AB432D31D18}"/>
              </a:ext>
            </a:extLst>
          </p:cNvPr>
          <p:cNvSpPr txBox="1"/>
          <p:nvPr/>
        </p:nvSpPr>
        <p:spPr>
          <a:xfrm>
            <a:off x="1524000" y="443345"/>
            <a:ext cx="8880764" cy="400110"/>
          </a:xfrm>
          <a:prstGeom prst="rect">
            <a:avLst/>
          </a:prstGeom>
          <a:noFill/>
        </p:spPr>
        <p:txBody>
          <a:bodyPr wrap="square" rtlCol="0">
            <a:spAutoFit/>
          </a:bodyPr>
          <a:lstStyle/>
          <a:p>
            <a:r>
              <a:rPr lang="en-US" sz="2000" b="1" dirty="0">
                <a:solidFill>
                  <a:schemeClr val="bg1"/>
                </a:solidFill>
                <a:sym typeface="Wingdings" panose="05000000000000000000" pitchFamily="2" charset="2"/>
              </a:rPr>
              <a:t>Que-- Using Stored Procedure, create a Bank Mini Statement as shown</a:t>
            </a:r>
            <a:endParaRPr lang="en-IN" sz="2000" b="1" dirty="0">
              <a:solidFill>
                <a:schemeClr val="bg1"/>
              </a:solidFill>
            </a:endParaRPr>
          </a:p>
        </p:txBody>
      </p:sp>
      <p:graphicFrame>
        <p:nvGraphicFramePr>
          <p:cNvPr id="4" name="Table 3">
            <a:extLst>
              <a:ext uri="{FF2B5EF4-FFF2-40B4-BE49-F238E27FC236}">
                <a16:creationId xmlns:a16="http://schemas.microsoft.com/office/drawing/2014/main" id="{CC82238E-667A-4A95-B9F7-0368017522B4}"/>
              </a:ext>
            </a:extLst>
          </p:cNvPr>
          <p:cNvGraphicFramePr>
            <a:graphicFrameLocks noGrp="1"/>
          </p:cNvGraphicFramePr>
          <p:nvPr>
            <p:extLst>
              <p:ext uri="{D42A27DB-BD31-4B8C-83A1-F6EECF244321}">
                <p14:modId xmlns:p14="http://schemas.microsoft.com/office/powerpoint/2010/main" val="1985773553"/>
              </p:ext>
            </p:extLst>
          </p:nvPr>
        </p:nvGraphicFramePr>
        <p:xfrm>
          <a:off x="4110181" y="1714499"/>
          <a:ext cx="3052618" cy="2011680"/>
        </p:xfrm>
        <a:graphic>
          <a:graphicData uri="http://schemas.openxmlformats.org/drawingml/2006/table">
            <a:tbl>
              <a:tblPr firstRow="1" bandRow="1">
                <a:tableStyleId>{5C22544A-7EE6-4342-B048-85BDC9FD1C3A}</a:tableStyleId>
              </a:tblPr>
              <a:tblGrid>
                <a:gridCol w="3052618">
                  <a:extLst>
                    <a:ext uri="{9D8B030D-6E8A-4147-A177-3AD203B41FA5}">
                      <a16:colId xmlns:a16="http://schemas.microsoft.com/office/drawing/2014/main" val="90566869"/>
                    </a:ext>
                  </a:extLst>
                </a:gridCol>
              </a:tblGrid>
              <a:tr h="370840">
                <a:tc>
                  <a:txBody>
                    <a:bodyPr/>
                    <a:lstStyle/>
                    <a:p>
                      <a:pPr algn="l"/>
                      <a:r>
                        <a:rPr lang="en-US" b="0" dirty="0" err="1">
                          <a:solidFill>
                            <a:schemeClr val="bg1"/>
                          </a:solidFill>
                        </a:rPr>
                        <a:t>DateTime</a:t>
                      </a:r>
                      <a:endParaRPr lang="en-US" b="0" dirty="0">
                        <a:solidFill>
                          <a:schemeClr val="bg1"/>
                        </a:solidFill>
                      </a:endParaRPr>
                    </a:p>
                    <a:p>
                      <a:r>
                        <a:rPr lang="en-US" b="0" dirty="0" err="1">
                          <a:solidFill>
                            <a:schemeClr val="bg1"/>
                          </a:solidFill>
                        </a:rPr>
                        <a:t>AccountID</a:t>
                      </a:r>
                      <a:endParaRPr lang="en-US" b="0" dirty="0">
                        <a:solidFill>
                          <a:schemeClr val="bg1"/>
                        </a:solidFill>
                      </a:endParaRPr>
                    </a:p>
                    <a:p>
                      <a:r>
                        <a:rPr lang="en-US" b="0" dirty="0">
                          <a:solidFill>
                            <a:schemeClr val="bg1"/>
                          </a:solidFill>
                        </a:rPr>
                        <a:t>Name</a:t>
                      </a:r>
                    </a:p>
                    <a:p>
                      <a:r>
                        <a:rPr lang="en-US" b="0" dirty="0">
                          <a:solidFill>
                            <a:schemeClr val="bg1"/>
                          </a:solidFill>
                        </a:rPr>
                        <a:t>…..</a:t>
                      </a:r>
                    </a:p>
                    <a:p>
                      <a:r>
                        <a:rPr lang="en-US" b="0" dirty="0">
                          <a:solidFill>
                            <a:schemeClr val="bg1"/>
                          </a:solidFill>
                        </a:rPr>
                        <a:t>     (statements of 6month)</a:t>
                      </a:r>
                    </a:p>
                    <a:p>
                      <a:r>
                        <a:rPr lang="en-US" b="0" dirty="0">
                          <a:solidFill>
                            <a:schemeClr val="bg1"/>
                          </a:solidFill>
                        </a:rPr>
                        <a:t>…..</a:t>
                      </a:r>
                    </a:p>
                    <a:p>
                      <a:r>
                        <a:rPr lang="en-US" b="0" dirty="0">
                          <a:solidFill>
                            <a:schemeClr val="bg1"/>
                          </a:solidFill>
                        </a:rPr>
                        <a:t>Current Balance</a:t>
                      </a:r>
                      <a:endParaRPr lang="en-IN"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5869393"/>
                  </a:ext>
                </a:extLst>
              </a:tr>
            </a:tbl>
          </a:graphicData>
        </a:graphic>
      </p:graphicFrame>
      <p:sp>
        <p:nvSpPr>
          <p:cNvPr id="2" name="Footer Placeholder 1">
            <a:extLst>
              <a:ext uri="{FF2B5EF4-FFF2-40B4-BE49-F238E27FC236}">
                <a16:creationId xmlns:a16="http://schemas.microsoft.com/office/drawing/2014/main" id="{6BE3EFF9-93BD-4ACF-A895-E0A985F77D5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242178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A9D8DCB-2003-4E8C-AC41-344A73B2F93E}"/>
              </a:ext>
            </a:extLst>
          </p:cNvPr>
          <p:cNvPicPr>
            <a:picLocks noChangeAspect="1"/>
          </p:cNvPicPr>
          <p:nvPr/>
        </p:nvPicPr>
        <p:blipFill rotWithShape="1">
          <a:blip r:embed="rId2"/>
          <a:srcRect l="27045" t="24634" r="27387" b="13922"/>
          <a:stretch/>
        </p:blipFill>
        <p:spPr>
          <a:xfrm>
            <a:off x="2071254" y="199266"/>
            <a:ext cx="8520545" cy="6459466"/>
          </a:xfrm>
          <a:prstGeom prst="rect">
            <a:avLst/>
          </a:prstGeom>
          <a:ln>
            <a:solidFill>
              <a:srgbClr val="00B0F0"/>
            </a:solidFill>
          </a:ln>
        </p:spPr>
      </p:pic>
      <p:sp>
        <p:nvSpPr>
          <p:cNvPr id="2" name="Footer Placeholder 1">
            <a:extLst>
              <a:ext uri="{FF2B5EF4-FFF2-40B4-BE49-F238E27FC236}">
                <a16:creationId xmlns:a16="http://schemas.microsoft.com/office/drawing/2014/main" id="{2C8CF921-52D7-9B32-247E-15CB9A5D9F0F}"/>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5088493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DE8082F-7090-4D32-81F3-2AB432D31D18}"/>
              </a:ext>
            </a:extLst>
          </p:cNvPr>
          <p:cNvSpPr txBox="1"/>
          <p:nvPr/>
        </p:nvSpPr>
        <p:spPr>
          <a:xfrm>
            <a:off x="1524000" y="4668981"/>
            <a:ext cx="3805670" cy="1200329"/>
          </a:xfrm>
          <a:prstGeom prst="rect">
            <a:avLst/>
          </a:prstGeom>
          <a:noFill/>
          <a:ln>
            <a:solidFill>
              <a:schemeClr val="tx1"/>
            </a:solidFill>
          </a:ln>
        </p:spPr>
        <p:txBody>
          <a:bodyPr wrap="square" rtlCol="0">
            <a:spAutoFit/>
          </a:bodyPr>
          <a:lstStyle/>
          <a:p>
            <a:r>
              <a:rPr lang="en-US" dirty="0">
                <a:solidFill>
                  <a:schemeClr val="bg1"/>
                </a:solidFill>
              </a:rPr>
              <a:t>on executing you get output in different tabs as per each select query.</a:t>
            </a:r>
          </a:p>
          <a:p>
            <a:r>
              <a:rPr lang="en-US" dirty="0">
                <a:solidFill>
                  <a:schemeClr val="bg1"/>
                </a:solidFill>
              </a:rPr>
              <a:t>To get all results in one tab, </a:t>
            </a:r>
          </a:p>
          <a:p>
            <a:r>
              <a:rPr lang="en-US" dirty="0">
                <a:solidFill>
                  <a:schemeClr val="bg1"/>
                </a:solidFill>
              </a:rPr>
              <a:t>Press CTRL + ALT + ENTER</a:t>
            </a:r>
            <a:endParaRPr lang="en-IN" dirty="0">
              <a:solidFill>
                <a:schemeClr val="bg1"/>
              </a:solidFill>
            </a:endParaRPr>
          </a:p>
        </p:txBody>
      </p:sp>
      <p:pic>
        <p:nvPicPr>
          <p:cNvPr id="8" name="Picture 7">
            <a:extLst>
              <a:ext uri="{FF2B5EF4-FFF2-40B4-BE49-F238E27FC236}">
                <a16:creationId xmlns:a16="http://schemas.microsoft.com/office/drawing/2014/main" id="{D6A6F0AD-CE9E-43EA-9883-C0FCB682DB4D}"/>
              </a:ext>
            </a:extLst>
          </p:cNvPr>
          <p:cNvPicPr>
            <a:picLocks noChangeAspect="1"/>
          </p:cNvPicPr>
          <p:nvPr/>
        </p:nvPicPr>
        <p:blipFill rotWithShape="1">
          <a:blip r:embed="rId2">
            <a:extLst>
              <a:ext uri="{28A0092B-C50C-407E-A947-70E740481C1C}">
                <a14:useLocalDpi xmlns:a14="http://schemas.microsoft.com/office/drawing/2010/main" val="0"/>
              </a:ext>
            </a:extLst>
          </a:blip>
          <a:srcRect l="31250" t="33123" r="31478" b="39793"/>
          <a:stretch/>
        </p:blipFill>
        <p:spPr>
          <a:xfrm>
            <a:off x="5739245" y="932882"/>
            <a:ext cx="6109855" cy="2496117"/>
          </a:xfrm>
          <a:prstGeom prst="rect">
            <a:avLst/>
          </a:prstGeom>
          <a:ln>
            <a:solidFill>
              <a:srgbClr val="00B0F0"/>
            </a:solidFill>
          </a:ln>
        </p:spPr>
      </p:pic>
      <p:pic>
        <p:nvPicPr>
          <p:cNvPr id="7" name="Picture 6">
            <a:extLst>
              <a:ext uri="{FF2B5EF4-FFF2-40B4-BE49-F238E27FC236}">
                <a16:creationId xmlns:a16="http://schemas.microsoft.com/office/drawing/2014/main" id="{5C42E21D-CF81-4187-A683-41ADAD6D95BD}"/>
              </a:ext>
            </a:extLst>
          </p:cNvPr>
          <p:cNvPicPr>
            <a:picLocks noChangeAspect="1"/>
          </p:cNvPicPr>
          <p:nvPr/>
        </p:nvPicPr>
        <p:blipFill rotWithShape="1">
          <a:blip r:embed="rId3">
            <a:extLst>
              <a:ext uri="{28A0092B-C50C-407E-A947-70E740481C1C}">
                <a14:useLocalDpi xmlns:a14="http://schemas.microsoft.com/office/drawing/2010/main" val="0"/>
              </a:ext>
            </a:extLst>
          </a:blip>
          <a:srcRect l="16250" t="72132" r="47046" b="4826"/>
          <a:stretch/>
        </p:blipFill>
        <p:spPr>
          <a:xfrm>
            <a:off x="5739244" y="4059382"/>
            <a:ext cx="6109855" cy="2156419"/>
          </a:xfrm>
          <a:prstGeom prst="rect">
            <a:avLst/>
          </a:prstGeom>
          <a:ln>
            <a:solidFill>
              <a:srgbClr val="00B0F0"/>
            </a:solidFill>
          </a:ln>
        </p:spPr>
      </p:pic>
      <p:sp>
        <p:nvSpPr>
          <p:cNvPr id="9" name="TextBox 8">
            <a:extLst>
              <a:ext uri="{FF2B5EF4-FFF2-40B4-BE49-F238E27FC236}">
                <a16:creationId xmlns:a16="http://schemas.microsoft.com/office/drawing/2014/main" id="{02A5C59A-7AF0-4AA7-91B1-362281B3C5AC}"/>
              </a:ext>
            </a:extLst>
          </p:cNvPr>
          <p:cNvSpPr txBox="1"/>
          <p:nvPr/>
        </p:nvSpPr>
        <p:spPr>
          <a:xfrm>
            <a:off x="1634836" y="1714499"/>
            <a:ext cx="3805670" cy="646331"/>
          </a:xfrm>
          <a:prstGeom prst="rect">
            <a:avLst/>
          </a:prstGeom>
          <a:noFill/>
          <a:ln>
            <a:solidFill>
              <a:schemeClr val="tx1"/>
            </a:solidFill>
          </a:ln>
        </p:spPr>
        <p:txBody>
          <a:bodyPr wrap="square" rtlCol="0">
            <a:spAutoFit/>
          </a:bodyPr>
          <a:lstStyle/>
          <a:p>
            <a:r>
              <a:rPr lang="en-US" dirty="0">
                <a:solidFill>
                  <a:schemeClr val="bg1"/>
                </a:solidFill>
              </a:rPr>
              <a:t>On popup box, enter </a:t>
            </a:r>
            <a:r>
              <a:rPr lang="en-US" dirty="0" err="1">
                <a:solidFill>
                  <a:schemeClr val="bg1"/>
                </a:solidFill>
              </a:rPr>
              <a:t>AccountID</a:t>
            </a:r>
            <a:r>
              <a:rPr lang="en-US" dirty="0">
                <a:solidFill>
                  <a:schemeClr val="bg1"/>
                </a:solidFill>
              </a:rPr>
              <a:t> present in </a:t>
            </a:r>
            <a:r>
              <a:rPr lang="en-US" dirty="0" err="1">
                <a:solidFill>
                  <a:schemeClr val="bg1"/>
                </a:solidFill>
              </a:rPr>
              <a:t>Accountdetails</a:t>
            </a:r>
            <a:r>
              <a:rPr lang="en-US" dirty="0">
                <a:solidFill>
                  <a:schemeClr val="bg1"/>
                </a:solidFill>
              </a:rPr>
              <a:t> table.</a:t>
            </a:r>
            <a:endParaRPr lang="en-IN" dirty="0">
              <a:solidFill>
                <a:schemeClr val="bg1"/>
              </a:solidFill>
            </a:endParaRPr>
          </a:p>
        </p:txBody>
      </p:sp>
      <p:sp>
        <p:nvSpPr>
          <p:cNvPr id="2" name="Rectangle 1">
            <a:extLst>
              <a:ext uri="{FF2B5EF4-FFF2-40B4-BE49-F238E27FC236}">
                <a16:creationId xmlns:a16="http://schemas.microsoft.com/office/drawing/2014/main" id="{4B076D3E-1371-459C-8EA4-763D3B112703}"/>
              </a:ext>
            </a:extLst>
          </p:cNvPr>
          <p:cNvSpPr/>
          <p:nvPr/>
        </p:nvSpPr>
        <p:spPr>
          <a:xfrm>
            <a:off x="5739244" y="5818909"/>
            <a:ext cx="4319156" cy="498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a:extLst>
              <a:ext uri="{FF2B5EF4-FFF2-40B4-BE49-F238E27FC236}">
                <a16:creationId xmlns:a16="http://schemas.microsoft.com/office/drawing/2014/main" id="{0922F086-9119-9DCA-E853-6FC9F72E50A4}"/>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5543703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4AE3AC2B-6C93-41E6-893E-34FA7ADE98DC}"/>
              </a:ext>
            </a:extLst>
          </p:cNvPr>
          <p:cNvPicPr>
            <a:picLocks noChangeAspect="1"/>
          </p:cNvPicPr>
          <p:nvPr/>
        </p:nvPicPr>
        <p:blipFill rotWithShape="1">
          <a:blip r:embed="rId2"/>
          <a:srcRect l="16478" t="36155" r="48409" b="5837"/>
          <a:stretch/>
        </p:blipFill>
        <p:spPr>
          <a:xfrm>
            <a:off x="1162052" y="554182"/>
            <a:ext cx="5266457" cy="4891496"/>
          </a:xfrm>
          <a:prstGeom prst="rect">
            <a:avLst/>
          </a:prstGeom>
          <a:ln>
            <a:solidFill>
              <a:srgbClr val="00B0F0"/>
            </a:solidFill>
          </a:ln>
        </p:spPr>
      </p:pic>
      <p:pic>
        <p:nvPicPr>
          <p:cNvPr id="4" name="Picture 3">
            <a:extLst>
              <a:ext uri="{FF2B5EF4-FFF2-40B4-BE49-F238E27FC236}">
                <a16:creationId xmlns:a16="http://schemas.microsoft.com/office/drawing/2014/main" id="{BDD01454-EBB6-4222-8A7D-C400619901C0}"/>
              </a:ext>
            </a:extLst>
          </p:cNvPr>
          <p:cNvPicPr>
            <a:picLocks noChangeAspect="1"/>
          </p:cNvPicPr>
          <p:nvPr/>
        </p:nvPicPr>
        <p:blipFill rotWithShape="1">
          <a:blip r:embed="rId3"/>
          <a:srcRect l="16591" t="36964" r="50000" b="5836"/>
          <a:stretch/>
        </p:blipFill>
        <p:spPr>
          <a:xfrm>
            <a:off x="6771410" y="554181"/>
            <a:ext cx="5081622" cy="4891495"/>
          </a:xfrm>
          <a:prstGeom prst="rect">
            <a:avLst/>
          </a:prstGeom>
          <a:ln>
            <a:solidFill>
              <a:srgbClr val="00B0F0"/>
            </a:solidFill>
          </a:ln>
        </p:spPr>
      </p:pic>
      <p:sp>
        <p:nvSpPr>
          <p:cNvPr id="5" name="Rectangle 4">
            <a:extLst>
              <a:ext uri="{FF2B5EF4-FFF2-40B4-BE49-F238E27FC236}">
                <a16:creationId xmlns:a16="http://schemas.microsoft.com/office/drawing/2014/main" id="{5E6C45B1-35EB-47D0-BC33-0A214E222F48}"/>
              </a:ext>
            </a:extLst>
          </p:cNvPr>
          <p:cNvSpPr/>
          <p:nvPr/>
        </p:nvSpPr>
        <p:spPr>
          <a:xfrm>
            <a:off x="5015345" y="5070764"/>
            <a:ext cx="1302328" cy="5957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D93CC8D1-E6C7-EEC7-4C26-27142FEDE7B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732229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DE8082F-7090-4D32-81F3-2AB432D31D18}"/>
              </a:ext>
            </a:extLst>
          </p:cNvPr>
          <p:cNvSpPr txBox="1"/>
          <p:nvPr/>
        </p:nvSpPr>
        <p:spPr>
          <a:xfrm>
            <a:off x="1524000" y="4668981"/>
            <a:ext cx="3805670" cy="646331"/>
          </a:xfrm>
          <a:prstGeom prst="rect">
            <a:avLst/>
          </a:prstGeom>
          <a:noFill/>
          <a:ln>
            <a:solidFill>
              <a:schemeClr val="tx1"/>
            </a:solidFill>
          </a:ln>
        </p:spPr>
        <p:txBody>
          <a:bodyPr wrap="square" rtlCol="0">
            <a:spAutoFit/>
          </a:bodyPr>
          <a:lstStyle/>
          <a:p>
            <a:r>
              <a:rPr lang="en-US" dirty="0">
                <a:solidFill>
                  <a:schemeClr val="bg1"/>
                </a:solidFill>
              </a:rPr>
              <a:t>on executing you get output as</a:t>
            </a:r>
          </a:p>
          <a:p>
            <a:r>
              <a:rPr lang="en-US" dirty="0">
                <a:solidFill>
                  <a:schemeClr val="bg1"/>
                </a:solidFill>
              </a:rPr>
              <a:t>Invalid </a:t>
            </a:r>
            <a:r>
              <a:rPr lang="en-US" dirty="0" err="1">
                <a:solidFill>
                  <a:schemeClr val="bg1"/>
                </a:solidFill>
              </a:rPr>
              <a:t>AccountID</a:t>
            </a:r>
            <a:endParaRPr lang="en-IN" dirty="0">
              <a:solidFill>
                <a:schemeClr val="bg1"/>
              </a:solidFill>
            </a:endParaRPr>
          </a:p>
        </p:txBody>
      </p:sp>
      <p:sp>
        <p:nvSpPr>
          <p:cNvPr id="9" name="TextBox 8">
            <a:extLst>
              <a:ext uri="{FF2B5EF4-FFF2-40B4-BE49-F238E27FC236}">
                <a16:creationId xmlns:a16="http://schemas.microsoft.com/office/drawing/2014/main" id="{02A5C59A-7AF0-4AA7-91B1-362281B3C5AC}"/>
              </a:ext>
            </a:extLst>
          </p:cNvPr>
          <p:cNvSpPr txBox="1"/>
          <p:nvPr/>
        </p:nvSpPr>
        <p:spPr>
          <a:xfrm>
            <a:off x="1634836" y="1714499"/>
            <a:ext cx="3805670" cy="646331"/>
          </a:xfrm>
          <a:prstGeom prst="rect">
            <a:avLst/>
          </a:prstGeom>
          <a:noFill/>
          <a:ln>
            <a:solidFill>
              <a:schemeClr val="tx1"/>
            </a:solidFill>
          </a:ln>
        </p:spPr>
        <p:txBody>
          <a:bodyPr wrap="square" rtlCol="0">
            <a:spAutoFit/>
          </a:bodyPr>
          <a:lstStyle/>
          <a:p>
            <a:r>
              <a:rPr lang="en-US" dirty="0">
                <a:solidFill>
                  <a:schemeClr val="bg1"/>
                </a:solidFill>
              </a:rPr>
              <a:t>Enter </a:t>
            </a:r>
            <a:r>
              <a:rPr lang="en-US" dirty="0" err="1">
                <a:solidFill>
                  <a:schemeClr val="bg1"/>
                </a:solidFill>
              </a:rPr>
              <a:t>AccountID</a:t>
            </a:r>
            <a:r>
              <a:rPr lang="en-US" dirty="0">
                <a:solidFill>
                  <a:schemeClr val="bg1"/>
                </a:solidFill>
              </a:rPr>
              <a:t> </a:t>
            </a:r>
            <a:r>
              <a:rPr lang="en-US" b="1" dirty="0">
                <a:solidFill>
                  <a:schemeClr val="bg1"/>
                </a:solidFill>
              </a:rPr>
              <a:t>not</a:t>
            </a:r>
            <a:r>
              <a:rPr lang="en-US" dirty="0">
                <a:solidFill>
                  <a:schemeClr val="bg1"/>
                </a:solidFill>
              </a:rPr>
              <a:t> </a:t>
            </a:r>
            <a:r>
              <a:rPr lang="en-US" b="1" dirty="0">
                <a:solidFill>
                  <a:schemeClr val="bg1"/>
                </a:solidFill>
              </a:rPr>
              <a:t>present</a:t>
            </a:r>
            <a:r>
              <a:rPr lang="en-US" dirty="0">
                <a:solidFill>
                  <a:schemeClr val="bg1"/>
                </a:solidFill>
              </a:rPr>
              <a:t> in </a:t>
            </a:r>
            <a:r>
              <a:rPr lang="en-US" dirty="0" err="1">
                <a:solidFill>
                  <a:schemeClr val="bg1"/>
                </a:solidFill>
              </a:rPr>
              <a:t>Accountdetails</a:t>
            </a:r>
            <a:r>
              <a:rPr lang="en-US" dirty="0">
                <a:solidFill>
                  <a:schemeClr val="bg1"/>
                </a:solidFill>
              </a:rPr>
              <a:t> table.</a:t>
            </a:r>
            <a:endParaRPr lang="en-IN" dirty="0">
              <a:solidFill>
                <a:schemeClr val="bg1"/>
              </a:solidFill>
            </a:endParaRPr>
          </a:p>
        </p:txBody>
      </p:sp>
      <p:pic>
        <p:nvPicPr>
          <p:cNvPr id="4" name="Picture 3">
            <a:extLst>
              <a:ext uri="{FF2B5EF4-FFF2-40B4-BE49-F238E27FC236}">
                <a16:creationId xmlns:a16="http://schemas.microsoft.com/office/drawing/2014/main" id="{E9C03684-D395-4AF3-B041-1201B121422B}"/>
              </a:ext>
            </a:extLst>
          </p:cNvPr>
          <p:cNvPicPr>
            <a:picLocks noChangeAspect="1"/>
          </p:cNvPicPr>
          <p:nvPr/>
        </p:nvPicPr>
        <p:blipFill rotWithShape="1">
          <a:blip r:embed="rId2"/>
          <a:srcRect l="31477" t="34417" r="31478" b="39389"/>
          <a:stretch/>
        </p:blipFill>
        <p:spPr>
          <a:xfrm>
            <a:off x="5739244" y="866954"/>
            <a:ext cx="5889720" cy="2341419"/>
          </a:xfrm>
          <a:prstGeom prst="rect">
            <a:avLst/>
          </a:prstGeom>
          <a:ln>
            <a:solidFill>
              <a:srgbClr val="00B0F0"/>
            </a:solidFill>
          </a:ln>
        </p:spPr>
      </p:pic>
      <p:pic>
        <p:nvPicPr>
          <p:cNvPr id="5" name="Picture 4">
            <a:extLst>
              <a:ext uri="{FF2B5EF4-FFF2-40B4-BE49-F238E27FC236}">
                <a16:creationId xmlns:a16="http://schemas.microsoft.com/office/drawing/2014/main" id="{FA58BB25-071E-44CE-940F-A5774D8FA52A}"/>
              </a:ext>
            </a:extLst>
          </p:cNvPr>
          <p:cNvPicPr>
            <a:picLocks noChangeAspect="1"/>
          </p:cNvPicPr>
          <p:nvPr/>
        </p:nvPicPr>
        <p:blipFill rotWithShape="1">
          <a:blip r:embed="rId3"/>
          <a:srcRect l="16136" t="55154" r="51692" b="8868"/>
          <a:stretch/>
        </p:blipFill>
        <p:spPr>
          <a:xfrm>
            <a:off x="6348846" y="3529367"/>
            <a:ext cx="4708619" cy="2960443"/>
          </a:xfrm>
          <a:prstGeom prst="rect">
            <a:avLst/>
          </a:prstGeom>
          <a:ln>
            <a:solidFill>
              <a:srgbClr val="00B0F0"/>
            </a:solidFill>
          </a:ln>
        </p:spPr>
      </p:pic>
      <p:sp>
        <p:nvSpPr>
          <p:cNvPr id="2" name="Rectangle 1">
            <a:extLst>
              <a:ext uri="{FF2B5EF4-FFF2-40B4-BE49-F238E27FC236}">
                <a16:creationId xmlns:a16="http://schemas.microsoft.com/office/drawing/2014/main" id="{4B076D3E-1371-459C-8EA4-763D3B112703}"/>
              </a:ext>
            </a:extLst>
          </p:cNvPr>
          <p:cNvSpPr/>
          <p:nvPr/>
        </p:nvSpPr>
        <p:spPr>
          <a:xfrm>
            <a:off x="6650182" y="5236419"/>
            <a:ext cx="2729346" cy="388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ooter Placeholder 5">
            <a:extLst>
              <a:ext uri="{FF2B5EF4-FFF2-40B4-BE49-F238E27FC236}">
                <a16:creationId xmlns:a16="http://schemas.microsoft.com/office/drawing/2014/main" id="{D7AA3E53-5B8E-85DD-A2F3-8962978FB11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319679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DE8082F-7090-4D32-81F3-2AB432D31D18}"/>
              </a:ext>
            </a:extLst>
          </p:cNvPr>
          <p:cNvSpPr txBox="1"/>
          <p:nvPr/>
        </p:nvSpPr>
        <p:spPr>
          <a:xfrm>
            <a:off x="1524000" y="443345"/>
            <a:ext cx="8880764" cy="707886"/>
          </a:xfrm>
          <a:prstGeom prst="rect">
            <a:avLst/>
          </a:prstGeom>
          <a:noFill/>
        </p:spPr>
        <p:txBody>
          <a:bodyPr wrap="square" rtlCol="0">
            <a:spAutoFit/>
          </a:bodyPr>
          <a:lstStyle/>
          <a:p>
            <a:r>
              <a:rPr lang="en-US" sz="2000" b="1" dirty="0">
                <a:solidFill>
                  <a:schemeClr val="bg1"/>
                </a:solidFill>
                <a:sym typeface="Wingdings" panose="05000000000000000000" pitchFamily="2" charset="2"/>
              </a:rPr>
              <a:t>Que-- Update Account status of each person.</a:t>
            </a:r>
          </a:p>
          <a:p>
            <a:r>
              <a:rPr lang="en-US" sz="2000" b="1" dirty="0">
                <a:solidFill>
                  <a:schemeClr val="bg1"/>
                </a:solidFill>
                <a:sym typeface="Wingdings" panose="05000000000000000000" pitchFamily="2" charset="2"/>
              </a:rPr>
              <a:t>(If there is any transaction in last 6 months then show ACTIVE else show INACTIVE)</a:t>
            </a:r>
            <a:endParaRPr lang="en-IN" sz="2000" b="1" dirty="0">
              <a:solidFill>
                <a:schemeClr val="bg1"/>
              </a:solidFill>
            </a:endParaRPr>
          </a:p>
        </p:txBody>
      </p:sp>
      <p:pic>
        <p:nvPicPr>
          <p:cNvPr id="2" name="Picture 1">
            <a:extLst>
              <a:ext uri="{FF2B5EF4-FFF2-40B4-BE49-F238E27FC236}">
                <a16:creationId xmlns:a16="http://schemas.microsoft.com/office/drawing/2014/main" id="{030B55D4-DE22-4EE4-BFC8-8BADCF4630B2}"/>
              </a:ext>
            </a:extLst>
          </p:cNvPr>
          <p:cNvPicPr>
            <a:picLocks noChangeAspect="1"/>
          </p:cNvPicPr>
          <p:nvPr/>
        </p:nvPicPr>
        <p:blipFill rotWithShape="1">
          <a:blip r:embed="rId2"/>
          <a:srcRect l="16364" t="35951" r="47500" b="11093"/>
          <a:stretch/>
        </p:blipFill>
        <p:spPr>
          <a:xfrm>
            <a:off x="1704108" y="1438682"/>
            <a:ext cx="5888181" cy="4851281"/>
          </a:xfrm>
          <a:prstGeom prst="rect">
            <a:avLst/>
          </a:prstGeom>
          <a:ln>
            <a:solidFill>
              <a:srgbClr val="00B0F0"/>
            </a:solidFill>
          </a:ln>
        </p:spPr>
      </p:pic>
      <p:sp>
        <p:nvSpPr>
          <p:cNvPr id="5" name="TextBox 4">
            <a:extLst>
              <a:ext uri="{FF2B5EF4-FFF2-40B4-BE49-F238E27FC236}">
                <a16:creationId xmlns:a16="http://schemas.microsoft.com/office/drawing/2014/main" id="{72C67C12-8EE3-4D67-959A-81B38B5BA54F}"/>
              </a:ext>
            </a:extLst>
          </p:cNvPr>
          <p:cNvSpPr txBox="1"/>
          <p:nvPr/>
        </p:nvSpPr>
        <p:spPr>
          <a:xfrm>
            <a:off x="7897092" y="2782668"/>
            <a:ext cx="3408217" cy="646331"/>
          </a:xfrm>
          <a:prstGeom prst="rect">
            <a:avLst/>
          </a:prstGeom>
          <a:noFill/>
          <a:ln>
            <a:solidFill>
              <a:schemeClr val="tx1"/>
            </a:solidFill>
          </a:ln>
        </p:spPr>
        <p:txBody>
          <a:bodyPr wrap="square" rtlCol="0">
            <a:spAutoFit/>
          </a:bodyPr>
          <a:lstStyle/>
          <a:p>
            <a:r>
              <a:rPr lang="en-US" dirty="0">
                <a:solidFill>
                  <a:schemeClr val="bg1"/>
                </a:solidFill>
              </a:rPr>
              <a:t>Add column ACCOUNTSTATUS with default value as Active.</a:t>
            </a:r>
            <a:endParaRPr lang="en-IN" dirty="0">
              <a:solidFill>
                <a:schemeClr val="bg1"/>
              </a:solidFill>
            </a:endParaRPr>
          </a:p>
        </p:txBody>
      </p:sp>
      <p:sp>
        <p:nvSpPr>
          <p:cNvPr id="4" name="Footer Placeholder 3">
            <a:extLst>
              <a:ext uri="{FF2B5EF4-FFF2-40B4-BE49-F238E27FC236}">
                <a16:creationId xmlns:a16="http://schemas.microsoft.com/office/drawing/2014/main" id="{22B1F0C1-A319-23B7-1470-D47065821C3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0604825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0851602-4613-450C-880E-C50655E19167}"/>
              </a:ext>
            </a:extLst>
          </p:cNvPr>
          <p:cNvPicPr>
            <a:picLocks noChangeAspect="1"/>
          </p:cNvPicPr>
          <p:nvPr/>
        </p:nvPicPr>
        <p:blipFill rotWithShape="1">
          <a:blip r:embed="rId2"/>
          <a:srcRect l="27159" t="16751" r="27160" b="32517"/>
          <a:stretch/>
        </p:blipFill>
        <p:spPr>
          <a:xfrm>
            <a:off x="1927879" y="826515"/>
            <a:ext cx="8336241" cy="5204968"/>
          </a:xfrm>
          <a:prstGeom prst="rect">
            <a:avLst/>
          </a:prstGeom>
          <a:ln>
            <a:solidFill>
              <a:srgbClr val="00B0F0"/>
            </a:solidFill>
          </a:ln>
        </p:spPr>
      </p:pic>
      <p:sp>
        <p:nvSpPr>
          <p:cNvPr id="2" name="Footer Placeholder 1">
            <a:extLst>
              <a:ext uri="{FF2B5EF4-FFF2-40B4-BE49-F238E27FC236}">
                <a16:creationId xmlns:a16="http://schemas.microsoft.com/office/drawing/2014/main" id="{7590D452-0713-C6BD-D9DB-9BBDDD80368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5287812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E14B1033-41DC-4BBE-A9B9-CF613BF8A2C7}"/>
              </a:ext>
            </a:extLst>
          </p:cNvPr>
          <p:cNvPicPr>
            <a:picLocks noChangeAspect="1"/>
          </p:cNvPicPr>
          <p:nvPr/>
        </p:nvPicPr>
        <p:blipFill rotWithShape="1">
          <a:blip r:embed="rId2"/>
          <a:srcRect l="16363" t="49975" r="50001" b="11092"/>
          <a:stretch/>
        </p:blipFill>
        <p:spPr>
          <a:xfrm>
            <a:off x="2701636" y="501427"/>
            <a:ext cx="6788727" cy="4417735"/>
          </a:xfrm>
          <a:prstGeom prst="rect">
            <a:avLst/>
          </a:prstGeom>
          <a:ln>
            <a:solidFill>
              <a:srgbClr val="00B0F0"/>
            </a:solidFill>
          </a:ln>
        </p:spPr>
      </p:pic>
      <p:sp>
        <p:nvSpPr>
          <p:cNvPr id="5" name="TextBox 4">
            <a:extLst>
              <a:ext uri="{FF2B5EF4-FFF2-40B4-BE49-F238E27FC236}">
                <a16:creationId xmlns:a16="http://schemas.microsoft.com/office/drawing/2014/main" id="{584FAD84-F786-428E-9194-711F9B1C9B3B}"/>
              </a:ext>
            </a:extLst>
          </p:cNvPr>
          <p:cNvSpPr txBox="1"/>
          <p:nvPr/>
        </p:nvSpPr>
        <p:spPr>
          <a:xfrm>
            <a:off x="3387436" y="5334000"/>
            <a:ext cx="5417126" cy="646331"/>
          </a:xfrm>
          <a:prstGeom prst="rect">
            <a:avLst/>
          </a:prstGeom>
          <a:noFill/>
          <a:ln>
            <a:solidFill>
              <a:schemeClr val="tx1"/>
            </a:solidFill>
          </a:ln>
        </p:spPr>
        <p:txBody>
          <a:bodyPr wrap="square" rtlCol="0">
            <a:spAutoFit/>
          </a:bodyPr>
          <a:lstStyle/>
          <a:p>
            <a:r>
              <a:rPr lang="en-US" dirty="0">
                <a:solidFill>
                  <a:schemeClr val="bg1"/>
                </a:solidFill>
              </a:rPr>
              <a:t>Here, </a:t>
            </a:r>
            <a:r>
              <a:rPr lang="en-US" dirty="0" err="1">
                <a:solidFill>
                  <a:schemeClr val="bg1"/>
                </a:solidFill>
              </a:rPr>
              <a:t>AccountID’s</a:t>
            </a:r>
            <a:r>
              <a:rPr lang="en-US" dirty="0">
                <a:solidFill>
                  <a:schemeClr val="bg1"/>
                </a:solidFill>
              </a:rPr>
              <a:t> who did transactions has their Account status as Active while rest are Inactive.</a:t>
            </a:r>
            <a:endParaRPr lang="en-IN" dirty="0">
              <a:solidFill>
                <a:schemeClr val="bg1"/>
              </a:solidFill>
            </a:endParaRPr>
          </a:p>
        </p:txBody>
      </p:sp>
      <p:sp>
        <p:nvSpPr>
          <p:cNvPr id="3" name="Footer Placeholder 2">
            <a:extLst>
              <a:ext uri="{FF2B5EF4-FFF2-40B4-BE49-F238E27FC236}">
                <a16:creationId xmlns:a16="http://schemas.microsoft.com/office/drawing/2014/main" id="{92A53C08-F0D2-457B-D3DF-39748986FE85}"/>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8099497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INDEXES</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13</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99DB25C-7712-CDEC-4082-DAC9DF98E1A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8966151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C043524-910C-4F32-8E15-852E6C8523E2}"/>
              </a:ext>
            </a:extLst>
          </p:cNvPr>
          <p:cNvSpPr txBox="1"/>
          <p:nvPr/>
        </p:nvSpPr>
        <p:spPr>
          <a:xfrm>
            <a:off x="1415934" y="127857"/>
            <a:ext cx="9360131" cy="6247864"/>
          </a:xfrm>
          <a:prstGeom prst="rect">
            <a:avLst/>
          </a:prstGeom>
          <a:noFill/>
        </p:spPr>
        <p:txBody>
          <a:bodyPr wrap="square" rtlCol="0">
            <a:spAutoFit/>
          </a:bodyPr>
          <a:lstStyle/>
          <a:p>
            <a:r>
              <a:rPr lang="en-US" sz="2000" dirty="0">
                <a:solidFill>
                  <a:schemeClr val="bg1"/>
                </a:solidFill>
              </a:rPr>
              <a:t>Indexes is a database object used to improve performance of a query.</a:t>
            </a:r>
          </a:p>
          <a:p>
            <a:endParaRPr lang="en-US" sz="2000" dirty="0">
              <a:solidFill>
                <a:schemeClr val="bg1"/>
              </a:solidFill>
            </a:endParaRPr>
          </a:p>
          <a:p>
            <a:r>
              <a:rPr lang="en-US" sz="2000" b="1" dirty="0">
                <a:solidFill>
                  <a:schemeClr val="bg1"/>
                </a:solidFill>
              </a:rPr>
              <a:t>Based on search criteria</a:t>
            </a:r>
            <a:r>
              <a:rPr lang="en-US" sz="2000" dirty="0">
                <a:solidFill>
                  <a:schemeClr val="bg1"/>
                </a:solidFill>
              </a:rPr>
              <a:t>, there are 3 types of indexes—</a:t>
            </a:r>
          </a:p>
          <a:p>
            <a:pPr>
              <a:buFont typeface="Arial" pitchFamily="34" charset="0"/>
              <a:buChar char="•"/>
            </a:pPr>
            <a:r>
              <a:rPr lang="en-US" sz="2000" dirty="0">
                <a:solidFill>
                  <a:schemeClr val="bg1"/>
                </a:solidFill>
              </a:rPr>
              <a:t> </a:t>
            </a:r>
            <a:r>
              <a:rPr lang="en-US" sz="2000" dirty="0" err="1">
                <a:solidFill>
                  <a:schemeClr val="bg1"/>
                </a:solidFill>
              </a:rPr>
              <a:t>Btree</a:t>
            </a:r>
            <a:r>
              <a:rPr lang="en-US" sz="2000" dirty="0">
                <a:solidFill>
                  <a:schemeClr val="bg1"/>
                </a:solidFill>
              </a:rPr>
              <a:t> index (Balanced Tree) – find node value and search for specified data</a:t>
            </a:r>
          </a:p>
          <a:p>
            <a:pPr>
              <a:buFont typeface="Arial" pitchFamily="34" charset="0"/>
              <a:buChar char="•"/>
            </a:pPr>
            <a:r>
              <a:rPr lang="en-US" sz="2000" dirty="0">
                <a:solidFill>
                  <a:schemeClr val="bg1"/>
                </a:solidFill>
              </a:rPr>
              <a:t> Hash index – finds any value in single step by storing path of each value. It needs lot of storage space resulting In failure of storage engine</a:t>
            </a:r>
          </a:p>
          <a:p>
            <a:pPr>
              <a:buFont typeface="Arial" pitchFamily="34" charset="0"/>
              <a:buChar char="•"/>
            </a:pPr>
            <a:r>
              <a:rPr lang="en-US" sz="2000" dirty="0">
                <a:solidFill>
                  <a:schemeClr val="bg1"/>
                </a:solidFill>
              </a:rPr>
              <a:t> </a:t>
            </a:r>
            <a:r>
              <a:rPr lang="en-US" sz="2000" dirty="0" err="1">
                <a:solidFill>
                  <a:schemeClr val="bg1"/>
                </a:solidFill>
              </a:rPr>
              <a:t>Rtree</a:t>
            </a:r>
            <a:r>
              <a:rPr lang="en-US" sz="2000" dirty="0">
                <a:solidFill>
                  <a:schemeClr val="bg1"/>
                </a:solidFill>
              </a:rPr>
              <a:t> index – (Random Forest Tree)it works for multidimensional data</a:t>
            </a:r>
          </a:p>
          <a:p>
            <a:endParaRPr lang="en-US" sz="2000" dirty="0">
              <a:solidFill>
                <a:schemeClr val="bg1"/>
              </a:solidFill>
            </a:endParaRPr>
          </a:p>
          <a:p>
            <a:r>
              <a:rPr lang="en-US" sz="2000" b="1" dirty="0">
                <a:solidFill>
                  <a:schemeClr val="bg1"/>
                </a:solidFill>
              </a:rPr>
              <a:t>Based on type of column</a:t>
            </a:r>
            <a:r>
              <a:rPr lang="en-US" sz="2000" dirty="0">
                <a:solidFill>
                  <a:schemeClr val="bg1"/>
                </a:solidFill>
              </a:rPr>
              <a:t>, types of indexes are –</a:t>
            </a:r>
          </a:p>
          <a:p>
            <a:pPr>
              <a:buFont typeface="Arial" pitchFamily="34" charset="0"/>
              <a:buChar char="•"/>
            </a:pPr>
            <a:r>
              <a:rPr lang="en-IN" sz="2000" dirty="0">
                <a:solidFill>
                  <a:schemeClr val="bg1"/>
                </a:solidFill>
              </a:rPr>
              <a:t> </a:t>
            </a:r>
            <a:r>
              <a:rPr lang="en-IN" sz="2000" dirty="0" err="1">
                <a:solidFill>
                  <a:schemeClr val="bg1"/>
                </a:solidFill>
              </a:rPr>
              <a:t>Clustured</a:t>
            </a:r>
            <a:r>
              <a:rPr lang="en-IN" sz="2000" dirty="0">
                <a:solidFill>
                  <a:schemeClr val="bg1"/>
                </a:solidFill>
              </a:rPr>
              <a:t> index – index is written on primary key column</a:t>
            </a:r>
          </a:p>
          <a:p>
            <a:pPr>
              <a:buFont typeface="Arial" pitchFamily="34" charset="0"/>
              <a:buChar char="•"/>
            </a:pPr>
            <a:r>
              <a:rPr lang="en-IN" sz="2000" dirty="0">
                <a:solidFill>
                  <a:schemeClr val="bg1"/>
                </a:solidFill>
              </a:rPr>
              <a:t> Non-</a:t>
            </a:r>
            <a:r>
              <a:rPr lang="en-IN" sz="2000" dirty="0" err="1">
                <a:solidFill>
                  <a:schemeClr val="bg1"/>
                </a:solidFill>
              </a:rPr>
              <a:t>clustured</a:t>
            </a:r>
            <a:r>
              <a:rPr lang="en-IN" sz="2000" dirty="0">
                <a:solidFill>
                  <a:schemeClr val="bg1"/>
                </a:solidFill>
              </a:rPr>
              <a:t> index– index is written on non primary key column</a:t>
            </a:r>
          </a:p>
          <a:p>
            <a:endParaRPr lang="en-IN" sz="2000" dirty="0">
              <a:solidFill>
                <a:schemeClr val="bg1"/>
              </a:solidFill>
            </a:endParaRPr>
          </a:p>
          <a:p>
            <a:r>
              <a:rPr lang="en-IN" sz="2000" b="1" dirty="0">
                <a:solidFill>
                  <a:schemeClr val="bg1"/>
                </a:solidFill>
              </a:rPr>
              <a:t>Based on </a:t>
            </a:r>
            <a:r>
              <a:rPr lang="en-IN" sz="2000" b="1" dirty="0" err="1">
                <a:solidFill>
                  <a:schemeClr val="bg1"/>
                </a:solidFill>
              </a:rPr>
              <a:t>datatype</a:t>
            </a:r>
            <a:r>
              <a:rPr lang="en-IN" sz="2000" b="1" dirty="0">
                <a:solidFill>
                  <a:schemeClr val="bg1"/>
                </a:solidFill>
              </a:rPr>
              <a:t> of a column</a:t>
            </a:r>
            <a:r>
              <a:rPr lang="en-IN" sz="2000" dirty="0">
                <a:solidFill>
                  <a:schemeClr val="bg1"/>
                </a:solidFill>
              </a:rPr>
              <a:t>, types of indexes are –</a:t>
            </a:r>
          </a:p>
          <a:p>
            <a:pPr>
              <a:buFont typeface="Arial" pitchFamily="34" charset="0"/>
              <a:buChar char="•"/>
            </a:pPr>
            <a:r>
              <a:rPr lang="en-IN" sz="2000" dirty="0">
                <a:solidFill>
                  <a:schemeClr val="bg1"/>
                </a:solidFill>
              </a:rPr>
              <a:t> Unique index – accepts value of only INT, CHAR, VARCHAR. No duplicates only unique</a:t>
            </a:r>
          </a:p>
          <a:p>
            <a:pPr>
              <a:buFont typeface="Arial" pitchFamily="34" charset="0"/>
              <a:buChar char="•"/>
            </a:pPr>
            <a:r>
              <a:rPr lang="en-IN" sz="2000" dirty="0">
                <a:solidFill>
                  <a:schemeClr val="bg1"/>
                </a:solidFill>
              </a:rPr>
              <a:t> Full Text index – used for lengthy text like more than 255</a:t>
            </a:r>
          </a:p>
          <a:p>
            <a:pPr>
              <a:buFont typeface="Arial" pitchFamily="34" charset="0"/>
              <a:buChar char="•"/>
            </a:pPr>
            <a:r>
              <a:rPr lang="en-IN" sz="2000" dirty="0">
                <a:solidFill>
                  <a:schemeClr val="bg1"/>
                </a:solidFill>
              </a:rPr>
              <a:t> Spatial index – used for multidimensional values or fractional values</a:t>
            </a:r>
          </a:p>
          <a:p>
            <a:endParaRPr lang="en-US" sz="2000" dirty="0">
              <a:solidFill>
                <a:schemeClr val="bg1"/>
              </a:solidFill>
            </a:endParaRPr>
          </a:p>
          <a:p>
            <a:r>
              <a:rPr lang="en-US" sz="2000" b="1" dirty="0">
                <a:solidFill>
                  <a:schemeClr val="bg1"/>
                </a:solidFill>
              </a:rPr>
              <a:t>S</a:t>
            </a:r>
            <a:r>
              <a:rPr lang="en-IN" sz="2000" b="1" dirty="0" err="1">
                <a:solidFill>
                  <a:schemeClr val="bg1"/>
                </a:solidFill>
              </a:rPr>
              <a:t>yntax</a:t>
            </a:r>
            <a:r>
              <a:rPr lang="en-IN" sz="2000" dirty="0">
                <a:solidFill>
                  <a:schemeClr val="bg1"/>
                </a:solidFill>
              </a:rPr>
              <a:t>—</a:t>
            </a:r>
          </a:p>
          <a:p>
            <a:r>
              <a:rPr lang="en-US" sz="2000" dirty="0">
                <a:solidFill>
                  <a:schemeClr val="bg1"/>
                </a:solidFill>
              </a:rPr>
              <a:t>C</a:t>
            </a:r>
            <a:r>
              <a:rPr lang="en-IN" sz="2000" dirty="0">
                <a:solidFill>
                  <a:schemeClr val="bg1"/>
                </a:solidFill>
              </a:rPr>
              <a:t>REATE INDEX </a:t>
            </a:r>
            <a:r>
              <a:rPr lang="en-IN" sz="2000" dirty="0" err="1">
                <a:solidFill>
                  <a:schemeClr val="bg1"/>
                </a:solidFill>
              </a:rPr>
              <a:t>indexname</a:t>
            </a:r>
            <a:endParaRPr lang="en-IN" sz="2000" dirty="0">
              <a:solidFill>
                <a:schemeClr val="bg1"/>
              </a:solidFill>
            </a:endParaRPr>
          </a:p>
          <a:p>
            <a:r>
              <a:rPr lang="en-US" sz="2000" dirty="0">
                <a:solidFill>
                  <a:schemeClr val="bg1"/>
                </a:solidFill>
              </a:rPr>
              <a:t>O</a:t>
            </a:r>
            <a:r>
              <a:rPr lang="en-IN" sz="2000" dirty="0">
                <a:solidFill>
                  <a:schemeClr val="bg1"/>
                </a:solidFill>
              </a:rPr>
              <a:t>N </a:t>
            </a:r>
            <a:r>
              <a:rPr lang="en-IN" sz="2000" dirty="0" err="1">
                <a:solidFill>
                  <a:schemeClr val="bg1"/>
                </a:solidFill>
              </a:rPr>
              <a:t>tablename</a:t>
            </a:r>
            <a:r>
              <a:rPr lang="en-IN" sz="2000" dirty="0">
                <a:solidFill>
                  <a:schemeClr val="bg1"/>
                </a:solidFill>
              </a:rPr>
              <a:t>(</a:t>
            </a:r>
            <a:r>
              <a:rPr lang="en-IN" sz="2000" dirty="0" err="1">
                <a:solidFill>
                  <a:schemeClr val="bg1"/>
                </a:solidFill>
              </a:rPr>
              <a:t>columnname</a:t>
            </a:r>
            <a:r>
              <a:rPr lang="en-IN" sz="2000" dirty="0">
                <a:solidFill>
                  <a:schemeClr val="bg1"/>
                </a:solidFill>
              </a:rPr>
              <a:t>);</a:t>
            </a:r>
          </a:p>
        </p:txBody>
      </p:sp>
      <p:sp>
        <p:nvSpPr>
          <p:cNvPr id="2" name="Footer Placeholder 1">
            <a:extLst>
              <a:ext uri="{FF2B5EF4-FFF2-40B4-BE49-F238E27FC236}">
                <a16:creationId xmlns:a16="http://schemas.microsoft.com/office/drawing/2014/main" id="{A56E4251-08C3-9C1E-4ED9-03D156ED7C15}"/>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68895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367146"/>
            <a:ext cx="9988236" cy="400110"/>
          </a:xfrm>
          <a:prstGeom prst="rect">
            <a:avLst/>
          </a:prstGeom>
        </p:spPr>
        <p:txBody>
          <a:bodyPr wrap="square">
            <a:spAutoFit/>
          </a:bodyPr>
          <a:lstStyle/>
          <a:p>
            <a:r>
              <a:rPr lang="en-IN" sz="2000" dirty="0">
                <a:solidFill>
                  <a:schemeClr val="bg1"/>
                </a:solidFill>
              </a:rPr>
              <a:t>By default, strong password is selected as Authentication method. Keep it as it is and </a:t>
            </a:r>
            <a:r>
              <a:rPr lang="en-IN" sz="2000" b="1" dirty="0">
                <a:solidFill>
                  <a:schemeClr val="bg1"/>
                </a:solidFill>
              </a:rPr>
              <a:t>NEXT</a:t>
            </a:r>
          </a:p>
        </p:txBody>
      </p:sp>
      <p:pic>
        <p:nvPicPr>
          <p:cNvPr id="4" name="Picture 3">
            <a:extLst>
              <a:ext uri="{FF2B5EF4-FFF2-40B4-BE49-F238E27FC236}">
                <a16:creationId xmlns:a16="http://schemas.microsoft.com/office/drawing/2014/main" id="{0E46E6C6-5FCE-43AD-A4B0-9D9AEF8696C0}"/>
              </a:ext>
            </a:extLst>
          </p:cNvPr>
          <p:cNvPicPr>
            <a:picLocks noChangeAspect="1"/>
          </p:cNvPicPr>
          <p:nvPr/>
        </p:nvPicPr>
        <p:blipFill rotWithShape="1">
          <a:blip r:embed="rId2">
            <a:extLst>
              <a:ext uri="{28A0092B-C50C-407E-A947-70E740481C1C}">
                <a14:useLocalDpi xmlns:a14="http://schemas.microsoft.com/office/drawing/2010/main" val="0"/>
              </a:ext>
            </a:extLst>
          </a:blip>
          <a:srcRect l="21364" t="8869" r="21705" b="15372"/>
          <a:stretch/>
        </p:blipFill>
        <p:spPr>
          <a:xfrm>
            <a:off x="2666579" y="1007099"/>
            <a:ext cx="7633855" cy="5711285"/>
          </a:xfrm>
          <a:prstGeom prst="rect">
            <a:avLst/>
          </a:prstGeom>
        </p:spPr>
      </p:pic>
      <p:sp>
        <p:nvSpPr>
          <p:cNvPr id="6" name="Rectangle 5">
            <a:extLst>
              <a:ext uri="{FF2B5EF4-FFF2-40B4-BE49-F238E27FC236}">
                <a16:creationId xmlns:a16="http://schemas.microsoft.com/office/drawing/2014/main" id="{DDB18440-ABC9-47B5-A6CA-699C34257EBC}"/>
              </a:ext>
            </a:extLst>
          </p:cNvPr>
          <p:cNvSpPr/>
          <p:nvPr/>
        </p:nvSpPr>
        <p:spPr>
          <a:xfrm>
            <a:off x="4932218" y="1814945"/>
            <a:ext cx="4322618" cy="5818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3D64457D-7997-6041-1ECF-6DC608B4649B}"/>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248986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DC5F804-5B3B-4FF7-BA95-0F1FBBA3F9D7}"/>
              </a:ext>
            </a:extLst>
          </p:cNvPr>
          <p:cNvPicPr>
            <a:picLocks noChangeAspect="1"/>
          </p:cNvPicPr>
          <p:nvPr/>
        </p:nvPicPr>
        <p:blipFill rotWithShape="1">
          <a:blip r:embed="rId2"/>
          <a:srcRect t="19783" r="59375" b="56165"/>
          <a:stretch/>
        </p:blipFill>
        <p:spPr>
          <a:xfrm>
            <a:off x="1752599" y="587660"/>
            <a:ext cx="8686801" cy="2891562"/>
          </a:xfrm>
          <a:prstGeom prst="rect">
            <a:avLst/>
          </a:prstGeom>
          <a:ln>
            <a:solidFill>
              <a:srgbClr val="00B0F0"/>
            </a:solidFill>
          </a:ln>
        </p:spPr>
      </p:pic>
      <p:sp>
        <p:nvSpPr>
          <p:cNvPr id="5" name="Rectangle 4">
            <a:extLst>
              <a:ext uri="{FF2B5EF4-FFF2-40B4-BE49-F238E27FC236}">
                <a16:creationId xmlns:a16="http://schemas.microsoft.com/office/drawing/2014/main" id="{2820AE46-8448-4F13-847D-A7A1B5B3F13E}"/>
              </a:ext>
            </a:extLst>
          </p:cNvPr>
          <p:cNvSpPr/>
          <p:nvPr/>
        </p:nvSpPr>
        <p:spPr>
          <a:xfrm>
            <a:off x="2840182" y="1926647"/>
            <a:ext cx="1856509" cy="789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526AB79D-65B1-4337-906F-54E8ED7BF110}"/>
              </a:ext>
            </a:extLst>
          </p:cNvPr>
          <p:cNvPicPr>
            <a:picLocks noChangeAspect="1"/>
          </p:cNvPicPr>
          <p:nvPr/>
        </p:nvPicPr>
        <p:blipFill rotWithShape="1">
          <a:blip r:embed="rId3"/>
          <a:srcRect l="15682" t="31708" r="56818" b="55154"/>
          <a:stretch/>
        </p:blipFill>
        <p:spPr>
          <a:xfrm>
            <a:off x="1752599" y="4124615"/>
            <a:ext cx="8305801" cy="2230896"/>
          </a:xfrm>
          <a:prstGeom prst="rect">
            <a:avLst/>
          </a:prstGeom>
          <a:ln>
            <a:solidFill>
              <a:srgbClr val="00B0F0"/>
            </a:solidFill>
          </a:ln>
        </p:spPr>
      </p:pic>
      <p:sp>
        <p:nvSpPr>
          <p:cNvPr id="2" name="Footer Placeholder 1">
            <a:extLst>
              <a:ext uri="{FF2B5EF4-FFF2-40B4-BE49-F238E27FC236}">
                <a16:creationId xmlns:a16="http://schemas.microsoft.com/office/drawing/2014/main" id="{F52F1848-E45B-9EB2-DEF3-79FD10DEC3E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2823764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10FD5E5-2598-410B-9C78-A632CA6C123B}"/>
              </a:ext>
            </a:extLst>
          </p:cNvPr>
          <p:cNvSpPr txBox="1"/>
          <p:nvPr/>
        </p:nvSpPr>
        <p:spPr>
          <a:xfrm>
            <a:off x="3241964" y="4197927"/>
            <a:ext cx="5430981" cy="707886"/>
          </a:xfrm>
          <a:prstGeom prst="rect">
            <a:avLst/>
          </a:prstGeom>
          <a:noFill/>
          <a:ln>
            <a:solidFill>
              <a:schemeClr val="tx1"/>
            </a:solidFill>
          </a:ln>
        </p:spPr>
        <p:txBody>
          <a:bodyPr wrap="square" rtlCol="0">
            <a:spAutoFit/>
          </a:bodyPr>
          <a:lstStyle/>
          <a:p>
            <a:r>
              <a:rPr lang="en-US" sz="2000" dirty="0">
                <a:solidFill>
                  <a:schemeClr val="bg1"/>
                </a:solidFill>
              </a:rPr>
              <a:t>Here, Index is created but it gives warning of storage engine as Hash index requires more space </a:t>
            </a:r>
            <a:endParaRPr lang="en-IN" sz="2000" dirty="0">
              <a:solidFill>
                <a:schemeClr val="bg1"/>
              </a:solidFill>
            </a:endParaRPr>
          </a:p>
        </p:txBody>
      </p:sp>
      <p:pic>
        <p:nvPicPr>
          <p:cNvPr id="7" name="Picture 6">
            <a:extLst>
              <a:ext uri="{FF2B5EF4-FFF2-40B4-BE49-F238E27FC236}">
                <a16:creationId xmlns:a16="http://schemas.microsoft.com/office/drawing/2014/main" id="{BE66469F-E678-4702-BEC8-F099A7FD823D}"/>
              </a:ext>
            </a:extLst>
          </p:cNvPr>
          <p:cNvPicPr>
            <a:picLocks noChangeAspect="1"/>
          </p:cNvPicPr>
          <p:nvPr/>
        </p:nvPicPr>
        <p:blipFill rotWithShape="1">
          <a:blip r:embed="rId2"/>
          <a:srcRect t="28272" r="29773" b="41208"/>
          <a:stretch/>
        </p:blipFill>
        <p:spPr>
          <a:xfrm>
            <a:off x="1052945" y="789709"/>
            <a:ext cx="10801822" cy="2639290"/>
          </a:xfrm>
          <a:prstGeom prst="rect">
            <a:avLst/>
          </a:prstGeom>
          <a:ln>
            <a:solidFill>
              <a:srgbClr val="00B0F0"/>
            </a:solidFill>
          </a:ln>
        </p:spPr>
      </p:pic>
      <p:sp>
        <p:nvSpPr>
          <p:cNvPr id="2" name="Footer Placeholder 1">
            <a:extLst>
              <a:ext uri="{FF2B5EF4-FFF2-40B4-BE49-F238E27FC236}">
                <a16:creationId xmlns:a16="http://schemas.microsoft.com/office/drawing/2014/main" id="{19EE7F58-690E-D5B6-4846-F7ABEDAC22F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52119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DC92104-C2DF-499F-8B94-C54F36A634C1}"/>
              </a:ext>
            </a:extLst>
          </p:cNvPr>
          <p:cNvPicPr>
            <a:picLocks noChangeAspect="1"/>
          </p:cNvPicPr>
          <p:nvPr/>
        </p:nvPicPr>
        <p:blipFill rotWithShape="1">
          <a:blip r:embed="rId2"/>
          <a:srcRect l="15909" t="42421" r="49205" b="46943"/>
          <a:stretch/>
        </p:blipFill>
        <p:spPr>
          <a:xfrm>
            <a:off x="1228727" y="1786368"/>
            <a:ext cx="10234308" cy="1754332"/>
          </a:xfrm>
          <a:prstGeom prst="rect">
            <a:avLst/>
          </a:prstGeom>
          <a:ln>
            <a:solidFill>
              <a:srgbClr val="00B0F0"/>
            </a:solidFill>
          </a:ln>
        </p:spPr>
      </p:pic>
      <p:sp>
        <p:nvSpPr>
          <p:cNvPr id="4" name="TextBox 3">
            <a:extLst>
              <a:ext uri="{FF2B5EF4-FFF2-40B4-BE49-F238E27FC236}">
                <a16:creationId xmlns:a16="http://schemas.microsoft.com/office/drawing/2014/main" id="{987BB15B-BA52-4B4E-843C-78FA8CE627BB}"/>
              </a:ext>
            </a:extLst>
          </p:cNvPr>
          <p:cNvSpPr txBox="1"/>
          <p:nvPr/>
        </p:nvSpPr>
        <p:spPr>
          <a:xfrm>
            <a:off x="2867891" y="805235"/>
            <a:ext cx="2978727" cy="400110"/>
          </a:xfrm>
          <a:prstGeom prst="rect">
            <a:avLst/>
          </a:prstGeom>
          <a:noFill/>
        </p:spPr>
        <p:txBody>
          <a:bodyPr wrap="square" rtlCol="0">
            <a:spAutoFit/>
          </a:bodyPr>
          <a:lstStyle/>
          <a:p>
            <a:r>
              <a:rPr lang="en-US" sz="2000" dirty="0">
                <a:solidFill>
                  <a:schemeClr val="bg1"/>
                </a:solidFill>
              </a:rPr>
              <a:t>To delete Index </a:t>
            </a:r>
            <a:endParaRPr lang="en-IN" sz="2000" dirty="0">
              <a:solidFill>
                <a:schemeClr val="bg1"/>
              </a:solidFill>
            </a:endParaRPr>
          </a:p>
        </p:txBody>
      </p:sp>
      <p:sp>
        <p:nvSpPr>
          <p:cNvPr id="2" name="Footer Placeholder 1">
            <a:extLst>
              <a:ext uri="{FF2B5EF4-FFF2-40B4-BE49-F238E27FC236}">
                <a16:creationId xmlns:a16="http://schemas.microsoft.com/office/drawing/2014/main" id="{5C362337-FF42-3CE5-F830-FEA7CFDA53DF}"/>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9229963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TRIGGER</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14</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2B21F8E-E63F-6AEC-7B8E-00498BF476D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5434189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56211" y="305067"/>
            <a:ext cx="9679577" cy="6247864"/>
          </a:xfrm>
          <a:prstGeom prst="rect">
            <a:avLst/>
          </a:prstGeom>
          <a:noFill/>
        </p:spPr>
        <p:txBody>
          <a:bodyPr wrap="square" rtlCol="0">
            <a:spAutoFit/>
          </a:bodyPr>
          <a:lstStyle/>
          <a:p>
            <a:r>
              <a:rPr lang="en-US" sz="2000" b="1" dirty="0">
                <a:solidFill>
                  <a:schemeClr val="bg1"/>
                </a:solidFill>
              </a:rPr>
              <a:t>Trigger</a:t>
            </a:r>
            <a:r>
              <a:rPr lang="en-US" sz="2000" dirty="0">
                <a:solidFill>
                  <a:schemeClr val="bg1"/>
                </a:solidFill>
              </a:rPr>
              <a:t> is a database object used to automate the query.</a:t>
            </a:r>
          </a:p>
          <a:p>
            <a:endParaRPr lang="en-US" sz="2000" dirty="0">
              <a:solidFill>
                <a:schemeClr val="bg1"/>
              </a:solidFill>
            </a:endParaRPr>
          </a:p>
          <a:p>
            <a:r>
              <a:rPr lang="en-US" sz="2000" dirty="0">
                <a:solidFill>
                  <a:schemeClr val="bg1"/>
                </a:solidFill>
              </a:rPr>
              <a:t>It get executed automatically without printing any result set.</a:t>
            </a:r>
          </a:p>
          <a:p>
            <a:endParaRPr lang="en-US" sz="2000" dirty="0">
              <a:solidFill>
                <a:schemeClr val="bg1"/>
              </a:solidFill>
            </a:endParaRPr>
          </a:p>
          <a:p>
            <a:r>
              <a:rPr lang="en-US" sz="2000" dirty="0">
                <a:solidFill>
                  <a:schemeClr val="bg1"/>
                </a:solidFill>
              </a:rPr>
              <a:t>In trigger, there are </a:t>
            </a:r>
            <a:r>
              <a:rPr lang="en-US" sz="2000" b="1" dirty="0">
                <a:solidFill>
                  <a:schemeClr val="bg1"/>
                </a:solidFill>
              </a:rPr>
              <a:t>two scenarios</a:t>
            </a:r>
            <a:r>
              <a:rPr lang="en-US" sz="2000" dirty="0">
                <a:solidFill>
                  <a:schemeClr val="bg1"/>
                </a:solidFill>
              </a:rPr>
              <a:t>—</a:t>
            </a:r>
          </a:p>
          <a:p>
            <a:pPr marL="342900" indent="-342900">
              <a:buAutoNum type="arabicPeriod"/>
            </a:pPr>
            <a:r>
              <a:rPr lang="en-US" sz="2000" dirty="0">
                <a:solidFill>
                  <a:schemeClr val="bg1"/>
                </a:solidFill>
              </a:rPr>
              <a:t>Time of execution – Before/ After</a:t>
            </a:r>
          </a:p>
          <a:p>
            <a:pPr marL="342900" indent="-342900">
              <a:buAutoNum type="arabicPeriod"/>
            </a:pPr>
            <a:r>
              <a:rPr lang="en-US" sz="2000" dirty="0">
                <a:solidFill>
                  <a:schemeClr val="bg1"/>
                </a:solidFill>
              </a:rPr>
              <a:t>Cause of execution – DML commands (insert/ update/ delete)</a:t>
            </a:r>
          </a:p>
          <a:p>
            <a:pPr marL="342900" indent="-342900"/>
            <a:endParaRPr lang="en-US" sz="2000" dirty="0">
              <a:solidFill>
                <a:schemeClr val="bg1"/>
              </a:solidFill>
            </a:endParaRPr>
          </a:p>
          <a:p>
            <a:pPr marL="342900" indent="-342900"/>
            <a:r>
              <a:rPr lang="en-US" sz="2000" dirty="0">
                <a:solidFill>
                  <a:schemeClr val="bg1"/>
                </a:solidFill>
              </a:rPr>
              <a:t>Trigger works as a </a:t>
            </a:r>
            <a:r>
              <a:rPr lang="en-US" sz="2000" b="1" dirty="0">
                <a:solidFill>
                  <a:schemeClr val="bg1"/>
                </a:solidFill>
              </a:rPr>
              <a:t>program in the backend</a:t>
            </a:r>
            <a:r>
              <a:rPr lang="en-US" sz="2000" dirty="0">
                <a:solidFill>
                  <a:schemeClr val="bg1"/>
                </a:solidFill>
              </a:rPr>
              <a:t>.</a:t>
            </a:r>
          </a:p>
          <a:p>
            <a:pPr marL="342900" indent="-342900"/>
            <a:endParaRPr lang="en-US" sz="2000" dirty="0">
              <a:solidFill>
                <a:schemeClr val="bg1"/>
              </a:solidFill>
            </a:endParaRPr>
          </a:p>
          <a:p>
            <a:pPr marL="342900" indent="-342900"/>
            <a:r>
              <a:rPr lang="en-US" sz="2000" b="1" dirty="0">
                <a:solidFill>
                  <a:schemeClr val="bg1"/>
                </a:solidFill>
              </a:rPr>
              <a:t>Syntax-</a:t>
            </a:r>
          </a:p>
          <a:p>
            <a:pPr marL="342900" indent="-342900"/>
            <a:r>
              <a:rPr lang="en-US" sz="2000" dirty="0">
                <a:solidFill>
                  <a:schemeClr val="bg1"/>
                </a:solidFill>
              </a:rPr>
              <a:t>Create trigger </a:t>
            </a:r>
            <a:r>
              <a:rPr lang="en-US" sz="2000" dirty="0" err="1">
                <a:solidFill>
                  <a:schemeClr val="bg1"/>
                </a:solidFill>
              </a:rPr>
              <a:t>triggername</a:t>
            </a:r>
            <a:endParaRPr lang="en-US" sz="2000" dirty="0">
              <a:solidFill>
                <a:schemeClr val="bg1"/>
              </a:solidFill>
            </a:endParaRPr>
          </a:p>
          <a:p>
            <a:pPr marL="342900" indent="-342900"/>
            <a:r>
              <a:rPr lang="en-US" sz="2000" dirty="0">
                <a:solidFill>
                  <a:schemeClr val="bg1"/>
                </a:solidFill>
              </a:rPr>
              <a:t>Before/After Insert/Update/Delete</a:t>
            </a:r>
          </a:p>
          <a:p>
            <a:pPr marL="342900" indent="-342900"/>
            <a:r>
              <a:rPr lang="en-US" sz="2000" dirty="0">
                <a:solidFill>
                  <a:schemeClr val="bg1"/>
                </a:solidFill>
              </a:rPr>
              <a:t>On </a:t>
            </a:r>
            <a:r>
              <a:rPr lang="en-US" sz="2000" dirty="0" err="1">
                <a:solidFill>
                  <a:schemeClr val="bg1"/>
                </a:solidFill>
              </a:rPr>
              <a:t>tablename</a:t>
            </a:r>
            <a:endParaRPr lang="en-US" sz="2000" dirty="0">
              <a:solidFill>
                <a:schemeClr val="bg1"/>
              </a:solidFill>
            </a:endParaRPr>
          </a:p>
          <a:p>
            <a:pPr marL="342900" indent="-342900"/>
            <a:r>
              <a:rPr lang="en-US" sz="2000" dirty="0">
                <a:solidFill>
                  <a:schemeClr val="bg1"/>
                </a:solidFill>
              </a:rPr>
              <a:t>For each row</a:t>
            </a:r>
          </a:p>
          <a:p>
            <a:pPr marL="342900" indent="-342900"/>
            <a:r>
              <a:rPr lang="en-US" sz="2000" dirty="0">
                <a:solidFill>
                  <a:schemeClr val="bg1"/>
                </a:solidFill>
              </a:rPr>
              <a:t>Begin</a:t>
            </a:r>
          </a:p>
          <a:p>
            <a:pPr marL="342900" indent="-342900"/>
            <a:r>
              <a:rPr lang="en-US" sz="2000" dirty="0">
                <a:solidFill>
                  <a:schemeClr val="bg1"/>
                </a:solidFill>
              </a:rPr>
              <a:t>	…</a:t>
            </a:r>
          </a:p>
          <a:p>
            <a:pPr marL="342900" indent="-342900"/>
            <a:r>
              <a:rPr lang="en-US" sz="2000" dirty="0">
                <a:solidFill>
                  <a:schemeClr val="bg1"/>
                </a:solidFill>
              </a:rPr>
              <a:t>		query</a:t>
            </a:r>
          </a:p>
          <a:p>
            <a:pPr marL="342900" indent="-342900"/>
            <a:r>
              <a:rPr lang="en-US" sz="2000" dirty="0">
                <a:solidFill>
                  <a:schemeClr val="bg1"/>
                </a:solidFill>
              </a:rPr>
              <a:t>	…</a:t>
            </a:r>
          </a:p>
          <a:p>
            <a:pPr marL="342900" indent="-342900"/>
            <a:r>
              <a:rPr lang="en-US" sz="2000" dirty="0">
                <a:solidFill>
                  <a:schemeClr val="bg1"/>
                </a:solidFill>
              </a:rPr>
              <a:t>End</a:t>
            </a:r>
          </a:p>
        </p:txBody>
      </p:sp>
      <p:sp>
        <p:nvSpPr>
          <p:cNvPr id="2" name="Footer Placeholder 1">
            <a:extLst>
              <a:ext uri="{FF2B5EF4-FFF2-40B4-BE49-F238E27FC236}">
                <a16:creationId xmlns:a16="http://schemas.microsoft.com/office/drawing/2014/main" id="{06A888E1-E1D2-2C41-C529-FF060D40F29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3578793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5EAA37F-C29D-4873-BD43-BAF8E4A5095E}"/>
              </a:ext>
            </a:extLst>
          </p:cNvPr>
          <p:cNvPicPr>
            <a:picLocks noChangeAspect="1"/>
          </p:cNvPicPr>
          <p:nvPr/>
        </p:nvPicPr>
        <p:blipFill rotWithShape="1">
          <a:blip r:embed="rId2"/>
          <a:srcRect l="18863" t="22614" r="34887" b="17742"/>
          <a:stretch/>
        </p:blipFill>
        <p:spPr>
          <a:xfrm>
            <a:off x="3746790" y="1011382"/>
            <a:ext cx="7689274" cy="5575198"/>
          </a:xfrm>
          <a:prstGeom prst="rect">
            <a:avLst/>
          </a:prstGeom>
          <a:ln>
            <a:solidFill>
              <a:srgbClr val="00B0F0"/>
            </a:solidFill>
          </a:ln>
        </p:spPr>
      </p:pic>
      <p:sp>
        <p:nvSpPr>
          <p:cNvPr id="4" name="TextBox 3">
            <a:extLst>
              <a:ext uri="{FF2B5EF4-FFF2-40B4-BE49-F238E27FC236}">
                <a16:creationId xmlns:a16="http://schemas.microsoft.com/office/drawing/2014/main" id="{89610738-FA86-416C-929A-41907C5A68C7}"/>
              </a:ext>
            </a:extLst>
          </p:cNvPr>
          <p:cNvSpPr txBox="1"/>
          <p:nvPr/>
        </p:nvSpPr>
        <p:spPr>
          <a:xfrm>
            <a:off x="1274618" y="2135332"/>
            <a:ext cx="1735282" cy="1015663"/>
          </a:xfrm>
          <a:prstGeom prst="rect">
            <a:avLst/>
          </a:prstGeom>
          <a:noFill/>
        </p:spPr>
        <p:txBody>
          <a:bodyPr wrap="square" rtlCol="0">
            <a:spAutoFit/>
          </a:bodyPr>
          <a:lstStyle/>
          <a:p>
            <a:r>
              <a:rPr lang="en-US" sz="2000" dirty="0">
                <a:solidFill>
                  <a:schemeClr val="bg1"/>
                </a:solidFill>
              </a:rPr>
              <a:t>STEP 1--</a:t>
            </a:r>
          </a:p>
          <a:p>
            <a:r>
              <a:rPr lang="en-US" sz="2000" dirty="0">
                <a:solidFill>
                  <a:schemeClr val="bg1"/>
                </a:solidFill>
              </a:rPr>
              <a:t>Trigger query </a:t>
            </a:r>
          </a:p>
          <a:p>
            <a:r>
              <a:rPr lang="en-US" sz="2000" dirty="0">
                <a:solidFill>
                  <a:schemeClr val="bg1"/>
                </a:solidFill>
              </a:rPr>
              <a:t>(part I)</a:t>
            </a:r>
            <a:endParaRPr lang="en-IN" sz="2000" dirty="0">
              <a:solidFill>
                <a:schemeClr val="bg1"/>
              </a:solidFill>
            </a:endParaRPr>
          </a:p>
        </p:txBody>
      </p:sp>
      <p:sp>
        <p:nvSpPr>
          <p:cNvPr id="7" name="TextBox 6">
            <a:extLst>
              <a:ext uri="{FF2B5EF4-FFF2-40B4-BE49-F238E27FC236}">
                <a16:creationId xmlns:a16="http://schemas.microsoft.com/office/drawing/2014/main" id="{18D1B17F-EBE0-4874-B482-7614C916D652}"/>
              </a:ext>
            </a:extLst>
          </p:cNvPr>
          <p:cNvSpPr txBox="1"/>
          <p:nvPr/>
        </p:nvSpPr>
        <p:spPr>
          <a:xfrm>
            <a:off x="1274618" y="271420"/>
            <a:ext cx="9679577" cy="400110"/>
          </a:xfrm>
          <a:prstGeom prst="rect">
            <a:avLst/>
          </a:prstGeom>
          <a:noFill/>
        </p:spPr>
        <p:txBody>
          <a:bodyPr wrap="square" rtlCol="0">
            <a:spAutoFit/>
          </a:bodyPr>
          <a:lstStyle/>
          <a:p>
            <a:r>
              <a:rPr lang="en-US" sz="2000" b="1" dirty="0">
                <a:solidFill>
                  <a:schemeClr val="bg1"/>
                </a:solidFill>
              </a:rPr>
              <a:t>Que– Update Balance in </a:t>
            </a:r>
            <a:r>
              <a:rPr lang="en-US" sz="2000" b="1" dirty="0" err="1">
                <a:solidFill>
                  <a:schemeClr val="bg1"/>
                </a:solidFill>
              </a:rPr>
              <a:t>Accountdetails</a:t>
            </a:r>
            <a:r>
              <a:rPr lang="en-US" sz="2000" b="1" dirty="0">
                <a:solidFill>
                  <a:schemeClr val="bg1"/>
                </a:solidFill>
              </a:rPr>
              <a:t> table as per the transactions done.</a:t>
            </a:r>
            <a:endParaRPr lang="en-US" sz="2000" dirty="0">
              <a:solidFill>
                <a:schemeClr val="bg1"/>
              </a:solidFill>
            </a:endParaRPr>
          </a:p>
        </p:txBody>
      </p:sp>
      <p:sp>
        <p:nvSpPr>
          <p:cNvPr id="2" name="Footer Placeholder 1">
            <a:extLst>
              <a:ext uri="{FF2B5EF4-FFF2-40B4-BE49-F238E27FC236}">
                <a16:creationId xmlns:a16="http://schemas.microsoft.com/office/drawing/2014/main" id="{F0640DF9-0097-2328-3A45-29B513AC9A2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7177819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274618" y="1011382"/>
            <a:ext cx="1904134" cy="707886"/>
          </a:xfrm>
          <a:prstGeom prst="rect">
            <a:avLst/>
          </a:prstGeom>
          <a:noFill/>
        </p:spPr>
        <p:txBody>
          <a:bodyPr wrap="square" rtlCol="0">
            <a:spAutoFit/>
          </a:bodyPr>
          <a:lstStyle/>
          <a:p>
            <a:r>
              <a:rPr lang="en-US" sz="2000" dirty="0">
                <a:solidFill>
                  <a:schemeClr val="bg1"/>
                </a:solidFill>
              </a:rPr>
              <a:t>Trigger query </a:t>
            </a:r>
          </a:p>
          <a:p>
            <a:r>
              <a:rPr lang="en-US" sz="2000" dirty="0">
                <a:solidFill>
                  <a:schemeClr val="bg1"/>
                </a:solidFill>
              </a:rPr>
              <a:t>(part II)</a:t>
            </a:r>
            <a:endParaRPr lang="en-IN" sz="2000" dirty="0">
              <a:solidFill>
                <a:schemeClr val="bg1"/>
              </a:solidFill>
            </a:endParaRPr>
          </a:p>
        </p:txBody>
      </p:sp>
      <p:pic>
        <p:nvPicPr>
          <p:cNvPr id="2" name="Picture 1">
            <a:extLst>
              <a:ext uri="{FF2B5EF4-FFF2-40B4-BE49-F238E27FC236}">
                <a16:creationId xmlns:a16="http://schemas.microsoft.com/office/drawing/2014/main" id="{E8597A80-B127-43C7-A53A-FCF488227F06}"/>
              </a:ext>
            </a:extLst>
          </p:cNvPr>
          <p:cNvPicPr>
            <a:picLocks noChangeAspect="1"/>
          </p:cNvPicPr>
          <p:nvPr/>
        </p:nvPicPr>
        <p:blipFill rotWithShape="1">
          <a:blip r:embed="rId2"/>
          <a:srcRect l="18636" t="30092" r="33863" b="8060"/>
          <a:stretch/>
        </p:blipFill>
        <p:spPr>
          <a:xfrm>
            <a:off x="3588327" y="387926"/>
            <a:ext cx="7689274" cy="5628991"/>
          </a:xfrm>
          <a:prstGeom prst="rect">
            <a:avLst/>
          </a:prstGeom>
          <a:ln>
            <a:solidFill>
              <a:srgbClr val="00B0F0"/>
            </a:solidFill>
          </a:ln>
        </p:spPr>
      </p:pic>
      <p:sp>
        <p:nvSpPr>
          <p:cNvPr id="3" name="Footer Placeholder 2">
            <a:extLst>
              <a:ext uri="{FF2B5EF4-FFF2-40B4-BE49-F238E27FC236}">
                <a16:creationId xmlns:a16="http://schemas.microsoft.com/office/drawing/2014/main" id="{F4EAFBB0-71CE-A1EC-F48F-554966C0F4A5}"/>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734371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607126" y="1537855"/>
            <a:ext cx="3754581" cy="1015663"/>
          </a:xfrm>
          <a:prstGeom prst="rect">
            <a:avLst/>
          </a:prstGeom>
          <a:noFill/>
          <a:ln>
            <a:solidFill>
              <a:schemeClr val="tx1"/>
            </a:solidFill>
          </a:ln>
        </p:spPr>
        <p:txBody>
          <a:bodyPr wrap="square" rtlCol="0">
            <a:spAutoFit/>
          </a:bodyPr>
          <a:lstStyle/>
          <a:p>
            <a:r>
              <a:rPr lang="en-US" sz="2000" dirty="0">
                <a:solidFill>
                  <a:schemeClr val="bg1"/>
                </a:solidFill>
              </a:rPr>
              <a:t>Run trigger query and check below </a:t>
            </a:r>
            <a:r>
              <a:rPr lang="en-US" sz="2000" dirty="0" err="1">
                <a:solidFill>
                  <a:schemeClr val="bg1"/>
                </a:solidFill>
              </a:rPr>
              <a:t>Transactiondetails</a:t>
            </a:r>
            <a:r>
              <a:rPr lang="en-US" sz="2000" dirty="0">
                <a:solidFill>
                  <a:schemeClr val="bg1"/>
                </a:solidFill>
              </a:rPr>
              <a:t> table whether the Trigger is created</a:t>
            </a:r>
            <a:endParaRPr lang="en-IN" sz="2000" dirty="0">
              <a:solidFill>
                <a:schemeClr val="bg1"/>
              </a:solidFill>
            </a:endParaRPr>
          </a:p>
        </p:txBody>
      </p:sp>
      <p:pic>
        <p:nvPicPr>
          <p:cNvPr id="3" name="Picture 2">
            <a:extLst>
              <a:ext uri="{FF2B5EF4-FFF2-40B4-BE49-F238E27FC236}">
                <a16:creationId xmlns:a16="http://schemas.microsoft.com/office/drawing/2014/main" id="{83AE2631-76E4-4125-915F-38D7899C4BBD}"/>
              </a:ext>
            </a:extLst>
          </p:cNvPr>
          <p:cNvPicPr>
            <a:picLocks noChangeAspect="1"/>
          </p:cNvPicPr>
          <p:nvPr/>
        </p:nvPicPr>
        <p:blipFill rotWithShape="1">
          <a:blip r:embed="rId2"/>
          <a:srcRect t="16347" r="80682" b="27059"/>
          <a:stretch/>
        </p:blipFill>
        <p:spPr>
          <a:xfrm>
            <a:off x="6933335" y="336985"/>
            <a:ext cx="3754582" cy="6184028"/>
          </a:xfrm>
          <a:prstGeom prst="rect">
            <a:avLst/>
          </a:prstGeom>
          <a:ln>
            <a:solidFill>
              <a:srgbClr val="00B0F0"/>
            </a:solidFill>
          </a:ln>
        </p:spPr>
      </p:pic>
      <p:sp>
        <p:nvSpPr>
          <p:cNvPr id="5" name="Rectangle 4">
            <a:extLst>
              <a:ext uri="{FF2B5EF4-FFF2-40B4-BE49-F238E27FC236}">
                <a16:creationId xmlns:a16="http://schemas.microsoft.com/office/drawing/2014/main" id="{DFF98F2C-4343-4320-8C30-E6C7BEEAD73E}"/>
              </a:ext>
            </a:extLst>
          </p:cNvPr>
          <p:cNvSpPr/>
          <p:nvPr/>
        </p:nvSpPr>
        <p:spPr>
          <a:xfrm>
            <a:off x="7620000" y="2618509"/>
            <a:ext cx="2673927" cy="623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ooter Placeholder 1">
            <a:extLst>
              <a:ext uri="{FF2B5EF4-FFF2-40B4-BE49-F238E27FC236}">
                <a16:creationId xmlns:a16="http://schemas.microsoft.com/office/drawing/2014/main" id="{E090F472-F016-EC45-8964-DD8C44C7C78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9484336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63865E1-CC79-49A7-AAB0-90570348C42B}"/>
              </a:ext>
            </a:extLst>
          </p:cNvPr>
          <p:cNvPicPr>
            <a:picLocks noChangeAspect="1"/>
          </p:cNvPicPr>
          <p:nvPr/>
        </p:nvPicPr>
        <p:blipFill rotWithShape="1">
          <a:blip r:embed="rId2"/>
          <a:srcRect l="16251" t="19986" r="48295" b="51516"/>
          <a:stretch/>
        </p:blipFill>
        <p:spPr>
          <a:xfrm>
            <a:off x="969818" y="2270675"/>
            <a:ext cx="5126182" cy="2316647"/>
          </a:xfrm>
          <a:prstGeom prst="rect">
            <a:avLst/>
          </a:prstGeom>
          <a:ln>
            <a:solidFill>
              <a:srgbClr val="00B0F0"/>
            </a:solidFill>
          </a:ln>
        </p:spPr>
      </p:pic>
      <p:sp>
        <p:nvSpPr>
          <p:cNvPr id="3" name="TextBox 2">
            <a:extLst>
              <a:ext uri="{FF2B5EF4-FFF2-40B4-BE49-F238E27FC236}">
                <a16:creationId xmlns:a16="http://schemas.microsoft.com/office/drawing/2014/main" id="{35BACE6C-AEE2-402B-B218-09AA93F151DA}"/>
              </a:ext>
            </a:extLst>
          </p:cNvPr>
          <p:cNvSpPr txBox="1"/>
          <p:nvPr/>
        </p:nvSpPr>
        <p:spPr>
          <a:xfrm>
            <a:off x="1676399" y="580923"/>
            <a:ext cx="4932218" cy="400110"/>
          </a:xfrm>
          <a:prstGeom prst="rect">
            <a:avLst/>
          </a:prstGeom>
          <a:noFill/>
        </p:spPr>
        <p:txBody>
          <a:bodyPr wrap="square" rtlCol="0">
            <a:spAutoFit/>
          </a:bodyPr>
          <a:lstStyle/>
          <a:p>
            <a:r>
              <a:rPr lang="en-US" sz="2000" dirty="0">
                <a:solidFill>
                  <a:schemeClr val="bg1"/>
                </a:solidFill>
              </a:rPr>
              <a:t>STEP 2– Clear all balances</a:t>
            </a:r>
            <a:endParaRPr lang="en-IN" sz="2000" dirty="0">
              <a:solidFill>
                <a:schemeClr val="bg1"/>
              </a:solidFill>
            </a:endParaRPr>
          </a:p>
        </p:txBody>
      </p:sp>
      <p:pic>
        <p:nvPicPr>
          <p:cNvPr id="4" name="Picture 3">
            <a:extLst>
              <a:ext uri="{FF2B5EF4-FFF2-40B4-BE49-F238E27FC236}">
                <a16:creationId xmlns:a16="http://schemas.microsoft.com/office/drawing/2014/main" id="{9AC97350-CBA5-41AA-86CE-F8BCF4E84467}"/>
              </a:ext>
            </a:extLst>
          </p:cNvPr>
          <p:cNvPicPr>
            <a:picLocks noChangeAspect="1"/>
          </p:cNvPicPr>
          <p:nvPr/>
        </p:nvPicPr>
        <p:blipFill rotWithShape="1">
          <a:blip r:embed="rId3"/>
          <a:srcRect l="16365" t="24969" r="48863" b="30496"/>
          <a:stretch/>
        </p:blipFill>
        <p:spPr>
          <a:xfrm>
            <a:off x="6246667" y="1621464"/>
            <a:ext cx="5602433" cy="4034170"/>
          </a:xfrm>
          <a:prstGeom prst="rect">
            <a:avLst/>
          </a:prstGeom>
          <a:ln>
            <a:solidFill>
              <a:srgbClr val="00B0F0"/>
            </a:solidFill>
          </a:ln>
        </p:spPr>
      </p:pic>
      <p:sp>
        <p:nvSpPr>
          <p:cNvPr id="5" name="Footer Placeholder 4">
            <a:extLst>
              <a:ext uri="{FF2B5EF4-FFF2-40B4-BE49-F238E27FC236}">
                <a16:creationId xmlns:a16="http://schemas.microsoft.com/office/drawing/2014/main" id="{1C292B70-2F18-430E-C8F4-D62E6E1AB20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9591652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274617" y="1011382"/>
            <a:ext cx="5590207" cy="400110"/>
          </a:xfrm>
          <a:prstGeom prst="rect">
            <a:avLst/>
          </a:prstGeom>
          <a:noFill/>
        </p:spPr>
        <p:txBody>
          <a:bodyPr wrap="square" rtlCol="0">
            <a:spAutoFit/>
          </a:bodyPr>
          <a:lstStyle/>
          <a:p>
            <a:r>
              <a:rPr lang="en-US" sz="2000" dirty="0">
                <a:solidFill>
                  <a:schemeClr val="bg1"/>
                </a:solidFill>
              </a:rPr>
              <a:t>STEP 3– Insert records in </a:t>
            </a:r>
            <a:r>
              <a:rPr lang="en-US" sz="2000" dirty="0" err="1">
                <a:solidFill>
                  <a:schemeClr val="bg1"/>
                </a:solidFill>
              </a:rPr>
              <a:t>transactiondetails</a:t>
            </a:r>
            <a:r>
              <a:rPr lang="en-US" sz="2000" dirty="0">
                <a:solidFill>
                  <a:schemeClr val="bg1"/>
                </a:solidFill>
              </a:rPr>
              <a:t> table</a:t>
            </a:r>
            <a:endParaRPr lang="en-IN" sz="2000" dirty="0">
              <a:solidFill>
                <a:schemeClr val="bg1"/>
              </a:solidFill>
            </a:endParaRPr>
          </a:p>
        </p:txBody>
      </p:sp>
      <p:pic>
        <p:nvPicPr>
          <p:cNvPr id="2" name="Picture 1">
            <a:extLst>
              <a:ext uri="{FF2B5EF4-FFF2-40B4-BE49-F238E27FC236}">
                <a16:creationId xmlns:a16="http://schemas.microsoft.com/office/drawing/2014/main" id="{A81FD48C-07D3-41B9-8EE4-732DC03DBE12}"/>
              </a:ext>
            </a:extLst>
          </p:cNvPr>
          <p:cNvPicPr>
            <a:picLocks noChangeAspect="1"/>
          </p:cNvPicPr>
          <p:nvPr/>
        </p:nvPicPr>
        <p:blipFill rotWithShape="1">
          <a:blip r:embed="rId2"/>
          <a:srcRect l="18295" t="38984" r="30114" b="33123"/>
          <a:stretch/>
        </p:blipFill>
        <p:spPr>
          <a:xfrm>
            <a:off x="1835727" y="2466962"/>
            <a:ext cx="8520545" cy="2589949"/>
          </a:xfrm>
          <a:prstGeom prst="rect">
            <a:avLst/>
          </a:prstGeom>
          <a:ln>
            <a:solidFill>
              <a:srgbClr val="00B0F0"/>
            </a:solidFill>
          </a:ln>
        </p:spPr>
      </p:pic>
      <p:sp>
        <p:nvSpPr>
          <p:cNvPr id="3" name="Footer Placeholder 2">
            <a:extLst>
              <a:ext uri="{FF2B5EF4-FFF2-40B4-BE49-F238E27FC236}">
                <a16:creationId xmlns:a16="http://schemas.microsoft.com/office/drawing/2014/main" id="{7A7098DE-1CDD-FDE8-D24D-E6E1F70FB0C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507980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444181"/>
            <a:ext cx="9988236" cy="707886"/>
          </a:xfrm>
          <a:prstGeom prst="rect">
            <a:avLst/>
          </a:prstGeom>
        </p:spPr>
        <p:txBody>
          <a:bodyPr wrap="square">
            <a:spAutoFit/>
          </a:bodyPr>
          <a:lstStyle/>
          <a:p>
            <a:r>
              <a:rPr lang="en-IN" sz="2000" dirty="0">
                <a:solidFill>
                  <a:schemeClr val="bg1"/>
                </a:solidFill>
              </a:rPr>
              <a:t>Enter your </a:t>
            </a:r>
            <a:r>
              <a:rPr lang="en-IN" sz="2000" b="1" dirty="0">
                <a:solidFill>
                  <a:schemeClr val="bg1"/>
                </a:solidFill>
              </a:rPr>
              <a:t>password</a:t>
            </a:r>
            <a:r>
              <a:rPr lang="en-IN" sz="2000" dirty="0">
                <a:solidFill>
                  <a:schemeClr val="bg1"/>
                </a:solidFill>
              </a:rPr>
              <a:t> and remember it to login further.</a:t>
            </a:r>
          </a:p>
          <a:p>
            <a:r>
              <a:rPr lang="en-US" sz="2000" dirty="0">
                <a:solidFill>
                  <a:schemeClr val="bg1"/>
                </a:solidFill>
              </a:rPr>
              <a:t>Don’</a:t>
            </a:r>
            <a:r>
              <a:rPr lang="en-IN" sz="2000" dirty="0">
                <a:solidFill>
                  <a:schemeClr val="bg1"/>
                </a:solidFill>
              </a:rPr>
              <a:t>t add any user and </a:t>
            </a:r>
            <a:r>
              <a:rPr lang="en-IN" sz="2000" b="1" dirty="0">
                <a:solidFill>
                  <a:schemeClr val="bg1"/>
                </a:solidFill>
              </a:rPr>
              <a:t>NEXT</a:t>
            </a:r>
          </a:p>
        </p:txBody>
      </p:sp>
      <p:pic>
        <p:nvPicPr>
          <p:cNvPr id="4" name="Picture 3">
            <a:extLst>
              <a:ext uri="{FF2B5EF4-FFF2-40B4-BE49-F238E27FC236}">
                <a16:creationId xmlns:a16="http://schemas.microsoft.com/office/drawing/2014/main" id="{B48CD0A4-43D0-4F74-892B-934748BD01B9}"/>
              </a:ext>
            </a:extLst>
          </p:cNvPr>
          <p:cNvPicPr>
            <a:picLocks noChangeAspect="1"/>
          </p:cNvPicPr>
          <p:nvPr/>
        </p:nvPicPr>
        <p:blipFill rotWithShape="1">
          <a:blip r:embed="rId2">
            <a:extLst>
              <a:ext uri="{28A0092B-C50C-407E-A947-70E740481C1C}">
                <a14:useLocalDpi xmlns:a14="http://schemas.microsoft.com/office/drawing/2010/main" val="0"/>
              </a:ext>
            </a:extLst>
          </a:blip>
          <a:srcRect l="21364" t="9145" r="21705" b="15372"/>
          <a:stretch/>
        </p:blipFill>
        <p:spPr>
          <a:xfrm>
            <a:off x="2417621" y="1234423"/>
            <a:ext cx="7356757" cy="5483961"/>
          </a:xfrm>
          <a:prstGeom prst="rect">
            <a:avLst/>
          </a:prstGeom>
          <a:ln>
            <a:solidFill>
              <a:srgbClr val="00B0F0"/>
            </a:solidFill>
          </a:ln>
        </p:spPr>
      </p:pic>
      <p:sp>
        <p:nvSpPr>
          <p:cNvPr id="3" name="Footer Placeholder 2">
            <a:extLst>
              <a:ext uri="{FF2B5EF4-FFF2-40B4-BE49-F238E27FC236}">
                <a16:creationId xmlns:a16="http://schemas.microsoft.com/office/drawing/2014/main" id="{E40FDEB5-C228-E62B-D5ED-BEFADA12C475}"/>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7038801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228727" y="529159"/>
            <a:ext cx="5827166" cy="400110"/>
          </a:xfrm>
          <a:prstGeom prst="rect">
            <a:avLst/>
          </a:prstGeom>
          <a:noFill/>
        </p:spPr>
        <p:txBody>
          <a:bodyPr wrap="square" rtlCol="0">
            <a:spAutoFit/>
          </a:bodyPr>
          <a:lstStyle/>
          <a:p>
            <a:r>
              <a:rPr lang="en-US" sz="2000" dirty="0">
                <a:solidFill>
                  <a:schemeClr val="bg1"/>
                </a:solidFill>
              </a:rPr>
              <a:t>STEP 4– balance get added in </a:t>
            </a:r>
            <a:r>
              <a:rPr lang="en-US" sz="2000" dirty="0" err="1">
                <a:solidFill>
                  <a:schemeClr val="bg1"/>
                </a:solidFill>
              </a:rPr>
              <a:t>Accountdetails</a:t>
            </a:r>
            <a:r>
              <a:rPr lang="en-US" sz="2000" dirty="0">
                <a:solidFill>
                  <a:schemeClr val="bg1"/>
                </a:solidFill>
              </a:rPr>
              <a:t> table</a:t>
            </a:r>
            <a:endParaRPr lang="en-IN" sz="2000" dirty="0">
              <a:solidFill>
                <a:schemeClr val="bg1"/>
              </a:solidFill>
            </a:endParaRPr>
          </a:p>
        </p:txBody>
      </p:sp>
      <p:pic>
        <p:nvPicPr>
          <p:cNvPr id="2" name="Picture 1">
            <a:extLst>
              <a:ext uri="{FF2B5EF4-FFF2-40B4-BE49-F238E27FC236}">
                <a16:creationId xmlns:a16="http://schemas.microsoft.com/office/drawing/2014/main" id="{2FF8AA90-B021-4777-BC62-5397C97BAA7C}"/>
              </a:ext>
            </a:extLst>
          </p:cNvPr>
          <p:cNvPicPr>
            <a:picLocks noChangeAspect="1"/>
          </p:cNvPicPr>
          <p:nvPr/>
        </p:nvPicPr>
        <p:blipFill rotWithShape="1">
          <a:blip r:embed="rId2"/>
          <a:srcRect l="18864" t="44037" r="48636" b="16752"/>
          <a:stretch/>
        </p:blipFill>
        <p:spPr>
          <a:xfrm>
            <a:off x="1392382" y="1226603"/>
            <a:ext cx="6802582" cy="4614342"/>
          </a:xfrm>
          <a:prstGeom prst="rect">
            <a:avLst/>
          </a:prstGeom>
          <a:ln>
            <a:solidFill>
              <a:srgbClr val="00B0F0"/>
            </a:solidFill>
          </a:ln>
        </p:spPr>
      </p:pic>
      <p:sp>
        <p:nvSpPr>
          <p:cNvPr id="3" name="TextBox 2">
            <a:extLst>
              <a:ext uri="{FF2B5EF4-FFF2-40B4-BE49-F238E27FC236}">
                <a16:creationId xmlns:a16="http://schemas.microsoft.com/office/drawing/2014/main" id="{CB85E34B-399D-4581-B84F-0B2F99E7BB46}"/>
              </a:ext>
            </a:extLst>
          </p:cNvPr>
          <p:cNvSpPr txBox="1"/>
          <p:nvPr/>
        </p:nvSpPr>
        <p:spPr>
          <a:xfrm>
            <a:off x="8562109" y="2655056"/>
            <a:ext cx="3220316" cy="1631216"/>
          </a:xfrm>
          <a:prstGeom prst="rect">
            <a:avLst/>
          </a:prstGeom>
          <a:noFill/>
          <a:ln>
            <a:solidFill>
              <a:schemeClr val="tx1"/>
            </a:solidFill>
          </a:ln>
        </p:spPr>
        <p:txBody>
          <a:bodyPr wrap="square" rtlCol="0">
            <a:spAutoFit/>
          </a:bodyPr>
          <a:lstStyle/>
          <a:p>
            <a:r>
              <a:rPr lang="en-US" sz="2000" dirty="0">
                <a:solidFill>
                  <a:schemeClr val="bg1"/>
                </a:solidFill>
              </a:rPr>
              <a:t>Rs. 1000 are credited.</a:t>
            </a:r>
          </a:p>
          <a:p>
            <a:r>
              <a:rPr lang="en-US" sz="2000" dirty="0">
                <a:solidFill>
                  <a:schemeClr val="bg1"/>
                </a:solidFill>
              </a:rPr>
              <a:t>Rs. 500 were debited, but there is zero balance in account so the balance is remain 0.</a:t>
            </a:r>
            <a:endParaRPr lang="en-IN" sz="2000" dirty="0">
              <a:solidFill>
                <a:schemeClr val="bg1"/>
              </a:solidFill>
            </a:endParaRPr>
          </a:p>
        </p:txBody>
      </p:sp>
      <p:sp>
        <p:nvSpPr>
          <p:cNvPr id="5" name="Footer Placeholder 4">
            <a:extLst>
              <a:ext uri="{FF2B5EF4-FFF2-40B4-BE49-F238E27FC236}">
                <a16:creationId xmlns:a16="http://schemas.microsoft.com/office/drawing/2014/main" id="{B913707A-EAB3-E42D-7CFF-623D0E6C513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5618686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E7A2310-1800-4CCF-873A-ECD6149A496F}"/>
              </a:ext>
            </a:extLst>
          </p:cNvPr>
          <p:cNvPicPr>
            <a:picLocks noChangeAspect="1"/>
          </p:cNvPicPr>
          <p:nvPr/>
        </p:nvPicPr>
        <p:blipFill rotWithShape="1">
          <a:blip r:embed="rId2"/>
          <a:srcRect l="18750" t="38176" r="44204" b="42218"/>
          <a:stretch/>
        </p:blipFill>
        <p:spPr>
          <a:xfrm>
            <a:off x="2195944" y="1956326"/>
            <a:ext cx="7675419" cy="2283790"/>
          </a:xfrm>
          <a:prstGeom prst="rect">
            <a:avLst/>
          </a:prstGeom>
          <a:ln>
            <a:solidFill>
              <a:srgbClr val="00B0F0"/>
            </a:solidFill>
          </a:ln>
        </p:spPr>
      </p:pic>
      <p:sp>
        <p:nvSpPr>
          <p:cNvPr id="5" name="TextBox 4">
            <a:extLst>
              <a:ext uri="{FF2B5EF4-FFF2-40B4-BE49-F238E27FC236}">
                <a16:creationId xmlns:a16="http://schemas.microsoft.com/office/drawing/2014/main" id="{AFA35984-6875-4B44-B128-BC7D0AA82EAC}"/>
              </a:ext>
            </a:extLst>
          </p:cNvPr>
          <p:cNvSpPr txBox="1"/>
          <p:nvPr/>
        </p:nvSpPr>
        <p:spPr>
          <a:xfrm>
            <a:off x="1468582" y="471055"/>
            <a:ext cx="9130145" cy="707886"/>
          </a:xfrm>
          <a:prstGeom prst="rect">
            <a:avLst/>
          </a:prstGeom>
          <a:noFill/>
        </p:spPr>
        <p:txBody>
          <a:bodyPr wrap="square" rtlCol="0">
            <a:spAutoFit/>
          </a:bodyPr>
          <a:lstStyle/>
          <a:p>
            <a:r>
              <a:rPr lang="en-US" sz="2000" b="1" dirty="0">
                <a:solidFill>
                  <a:schemeClr val="bg1"/>
                </a:solidFill>
              </a:rPr>
              <a:t>QUE-- Record deleted from </a:t>
            </a:r>
            <a:r>
              <a:rPr lang="en-US" sz="2000" b="1" dirty="0" err="1">
                <a:solidFill>
                  <a:schemeClr val="bg1"/>
                </a:solidFill>
              </a:rPr>
              <a:t>Accountdetails</a:t>
            </a:r>
            <a:r>
              <a:rPr lang="en-US" sz="2000" b="1" dirty="0">
                <a:solidFill>
                  <a:schemeClr val="bg1"/>
                </a:solidFill>
              </a:rPr>
              <a:t> table(primary key) should also get deleted from </a:t>
            </a:r>
            <a:r>
              <a:rPr lang="en-US" sz="2000" b="1" dirty="0" err="1">
                <a:solidFill>
                  <a:schemeClr val="bg1"/>
                </a:solidFill>
              </a:rPr>
              <a:t>Transactiondetails</a:t>
            </a:r>
            <a:r>
              <a:rPr lang="en-US" sz="2000" b="1" dirty="0">
                <a:solidFill>
                  <a:schemeClr val="bg1"/>
                </a:solidFill>
              </a:rPr>
              <a:t> table (foreign key).</a:t>
            </a:r>
            <a:endParaRPr lang="en-IN" sz="2000" b="1" dirty="0">
              <a:solidFill>
                <a:schemeClr val="bg1"/>
              </a:solidFill>
            </a:endParaRPr>
          </a:p>
        </p:txBody>
      </p:sp>
      <p:sp>
        <p:nvSpPr>
          <p:cNvPr id="6" name="TextBox 5">
            <a:extLst>
              <a:ext uri="{FF2B5EF4-FFF2-40B4-BE49-F238E27FC236}">
                <a16:creationId xmlns:a16="http://schemas.microsoft.com/office/drawing/2014/main" id="{B92B55F5-F8C3-4951-B458-AEC3BE6615CA}"/>
              </a:ext>
            </a:extLst>
          </p:cNvPr>
          <p:cNvSpPr txBox="1"/>
          <p:nvPr/>
        </p:nvSpPr>
        <p:spPr>
          <a:xfrm>
            <a:off x="1911928" y="4668982"/>
            <a:ext cx="9240982" cy="1631216"/>
          </a:xfrm>
          <a:prstGeom prst="rect">
            <a:avLst/>
          </a:prstGeom>
          <a:noFill/>
          <a:ln>
            <a:solidFill>
              <a:schemeClr val="tx1"/>
            </a:solidFill>
          </a:ln>
        </p:spPr>
        <p:txBody>
          <a:bodyPr wrap="square" rtlCol="0">
            <a:spAutoFit/>
          </a:bodyPr>
          <a:lstStyle/>
          <a:p>
            <a:r>
              <a:rPr lang="en-US" sz="2000" dirty="0">
                <a:solidFill>
                  <a:schemeClr val="bg1"/>
                </a:solidFill>
              </a:rPr>
              <a:t>Here, </a:t>
            </a:r>
            <a:r>
              <a:rPr lang="en-US" sz="2000" dirty="0" err="1">
                <a:solidFill>
                  <a:schemeClr val="bg1"/>
                </a:solidFill>
              </a:rPr>
              <a:t>Transactiondetails</a:t>
            </a:r>
            <a:r>
              <a:rPr lang="en-US" sz="2000" dirty="0">
                <a:solidFill>
                  <a:schemeClr val="bg1"/>
                </a:solidFill>
              </a:rPr>
              <a:t> table has 2 records,</a:t>
            </a:r>
          </a:p>
          <a:p>
            <a:r>
              <a:rPr lang="en-US" sz="2000" dirty="0">
                <a:solidFill>
                  <a:schemeClr val="bg1"/>
                </a:solidFill>
              </a:rPr>
              <a:t>When </a:t>
            </a:r>
            <a:r>
              <a:rPr lang="en-US" sz="2000" dirty="0" err="1">
                <a:solidFill>
                  <a:schemeClr val="bg1"/>
                </a:solidFill>
              </a:rPr>
              <a:t>AccountID</a:t>
            </a:r>
            <a:r>
              <a:rPr lang="en-US" sz="2000" dirty="0">
                <a:solidFill>
                  <a:schemeClr val="bg1"/>
                </a:solidFill>
              </a:rPr>
              <a:t>=1 details get deleted from </a:t>
            </a:r>
            <a:r>
              <a:rPr lang="en-US" sz="2000" dirty="0" err="1">
                <a:solidFill>
                  <a:schemeClr val="bg1"/>
                </a:solidFill>
              </a:rPr>
              <a:t>Accountdetails</a:t>
            </a:r>
            <a:r>
              <a:rPr lang="en-US" sz="2000" dirty="0">
                <a:solidFill>
                  <a:schemeClr val="bg1"/>
                </a:solidFill>
              </a:rPr>
              <a:t> table then automatically corresponding record should get deleted from </a:t>
            </a:r>
            <a:r>
              <a:rPr lang="en-US" sz="2000" dirty="0" err="1">
                <a:solidFill>
                  <a:schemeClr val="bg1"/>
                </a:solidFill>
              </a:rPr>
              <a:t>Transactiondetails</a:t>
            </a:r>
            <a:r>
              <a:rPr lang="en-US" sz="2000" dirty="0">
                <a:solidFill>
                  <a:schemeClr val="bg1"/>
                </a:solidFill>
              </a:rPr>
              <a:t> table.</a:t>
            </a:r>
          </a:p>
          <a:p>
            <a:r>
              <a:rPr lang="en-US" sz="2000" b="1" dirty="0">
                <a:solidFill>
                  <a:schemeClr val="bg1"/>
                </a:solidFill>
              </a:rPr>
              <a:t>Primary key cannot be deleted without deleting Foreign key so you can use Before trigger concept such that foreign key gets deleted first and then primary key</a:t>
            </a:r>
            <a:r>
              <a:rPr lang="en-US" sz="2000" dirty="0">
                <a:solidFill>
                  <a:schemeClr val="bg1"/>
                </a:solidFill>
              </a:rPr>
              <a:t>.</a:t>
            </a:r>
            <a:endParaRPr lang="en-IN" sz="2000" dirty="0">
              <a:solidFill>
                <a:schemeClr val="bg1"/>
              </a:solidFill>
            </a:endParaRPr>
          </a:p>
        </p:txBody>
      </p:sp>
      <p:sp>
        <p:nvSpPr>
          <p:cNvPr id="2" name="Footer Placeholder 1">
            <a:extLst>
              <a:ext uri="{FF2B5EF4-FFF2-40B4-BE49-F238E27FC236}">
                <a16:creationId xmlns:a16="http://schemas.microsoft.com/office/drawing/2014/main" id="{68CDE490-8CB7-860A-A2F4-6BA9EE5F051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1810876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228727" y="521890"/>
            <a:ext cx="4987637" cy="400110"/>
          </a:xfrm>
          <a:prstGeom prst="rect">
            <a:avLst/>
          </a:prstGeom>
          <a:noFill/>
        </p:spPr>
        <p:txBody>
          <a:bodyPr wrap="square" rtlCol="0">
            <a:spAutoFit/>
          </a:bodyPr>
          <a:lstStyle/>
          <a:p>
            <a:r>
              <a:rPr lang="en-US" sz="2000" dirty="0">
                <a:solidFill>
                  <a:schemeClr val="bg1"/>
                </a:solidFill>
              </a:rPr>
              <a:t>STEP 1 -- Trigger query </a:t>
            </a:r>
            <a:endParaRPr lang="en-IN" sz="2000" dirty="0">
              <a:solidFill>
                <a:schemeClr val="bg1"/>
              </a:solidFill>
            </a:endParaRPr>
          </a:p>
        </p:txBody>
      </p:sp>
      <p:pic>
        <p:nvPicPr>
          <p:cNvPr id="5" name="Picture 4">
            <a:extLst>
              <a:ext uri="{FF2B5EF4-FFF2-40B4-BE49-F238E27FC236}">
                <a16:creationId xmlns:a16="http://schemas.microsoft.com/office/drawing/2014/main" id="{7050011B-3D87-41F6-A3AD-C9C4EBC822A3}"/>
              </a:ext>
            </a:extLst>
          </p:cNvPr>
          <p:cNvPicPr>
            <a:picLocks noChangeAspect="1"/>
          </p:cNvPicPr>
          <p:nvPr/>
        </p:nvPicPr>
        <p:blipFill rotWithShape="1">
          <a:blip r:embed="rId2"/>
          <a:srcRect t="20119" r="53864" b="40803"/>
          <a:stretch/>
        </p:blipFill>
        <p:spPr>
          <a:xfrm>
            <a:off x="2105891" y="1533113"/>
            <a:ext cx="9310250" cy="4433665"/>
          </a:xfrm>
          <a:prstGeom prst="rect">
            <a:avLst/>
          </a:prstGeom>
          <a:ln>
            <a:solidFill>
              <a:srgbClr val="00B0F0"/>
            </a:solidFill>
          </a:ln>
        </p:spPr>
      </p:pic>
      <p:sp>
        <p:nvSpPr>
          <p:cNvPr id="2" name="Footer Placeholder 1">
            <a:extLst>
              <a:ext uri="{FF2B5EF4-FFF2-40B4-BE49-F238E27FC236}">
                <a16:creationId xmlns:a16="http://schemas.microsoft.com/office/drawing/2014/main" id="{A59C84F8-B72E-8DAA-E4DD-6DC511F9FC7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714782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228727" y="360725"/>
            <a:ext cx="3606509" cy="1015663"/>
          </a:xfrm>
          <a:prstGeom prst="rect">
            <a:avLst/>
          </a:prstGeom>
          <a:noFill/>
        </p:spPr>
        <p:txBody>
          <a:bodyPr wrap="square" rtlCol="0">
            <a:spAutoFit/>
          </a:bodyPr>
          <a:lstStyle/>
          <a:p>
            <a:r>
              <a:rPr lang="en-US" sz="2000" dirty="0">
                <a:solidFill>
                  <a:schemeClr val="bg1"/>
                </a:solidFill>
              </a:rPr>
              <a:t>STEP 2– </a:t>
            </a:r>
          </a:p>
          <a:p>
            <a:r>
              <a:rPr lang="en-US" sz="2000" dirty="0">
                <a:solidFill>
                  <a:schemeClr val="bg1"/>
                </a:solidFill>
              </a:rPr>
              <a:t>Delete any record and check both the tables</a:t>
            </a:r>
            <a:endParaRPr lang="en-IN" sz="2000" dirty="0">
              <a:solidFill>
                <a:schemeClr val="bg1"/>
              </a:solidFill>
            </a:endParaRPr>
          </a:p>
        </p:txBody>
      </p:sp>
      <p:pic>
        <p:nvPicPr>
          <p:cNvPr id="2" name="Picture 1">
            <a:extLst>
              <a:ext uri="{FF2B5EF4-FFF2-40B4-BE49-F238E27FC236}">
                <a16:creationId xmlns:a16="http://schemas.microsoft.com/office/drawing/2014/main" id="{B88E857B-B733-44A4-B274-E10E817142F0}"/>
              </a:ext>
            </a:extLst>
          </p:cNvPr>
          <p:cNvPicPr>
            <a:picLocks noChangeAspect="1"/>
          </p:cNvPicPr>
          <p:nvPr/>
        </p:nvPicPr>
        <p:blipFill rotWithShape="1">
          <a:blip r:embed="rId2"/>
          <a:srcRect l="19090" t="43835" r="46592" b="12709"/>
          <a:stretch/>
        </p:blipFill>
        <p:spPr>
          <a:xfrm>
            <a:off x="5479471" y="111443"/>
            <a:ext cx="6580910" cy="4685084"/>
          </a:xfrm>
          <a:prstGeom prst="rect">
            <a:avLst/>
          </a:prstGeom>
          <a:ln>
            <a:solidFill>
              <a:srgbClr val="00B0F0"/>
            </a:solidFill>
          </a:ln>
        </p:spPr>
      </p:pic>
      <p:pic>
        <p:nvPicPr>
          <p:cNvPr id="7" name="Picture 6">
            <a:extLst>
              <a:ext uri="{FF2B5EF4-FFF2-40B4-BE49-F238E27FC236}">
                <a16:creationId xmlns:a16="http://schemas.microsoft.com/office/drawing/2014/main" id="{DAE33AA6-F77E-4AB1-8186-43E62B8A3540}"/>
              </a:ext>
            </a:extLst>
          </p:cNvPr>
          <p:cNvPicPr>
            <a:picLocks noChangeAspect="1"/>
          </p:cNvPicPr>
          <p:nvPr/>
        </p:nvPicPr>
        <p:blipFill rotWithShape="1">
          <a:blip r:embed="rId3"/>
          <a:srcRect l="18636" t="47271" r="44545" b="33933"/>
          <a:stretch/>
        </p:blipFill>
        <p:spPr>
          <a:xfrm>
            <a:off x="5747471" y="4946925"/>
            <a:ext cx="6044909" cy="1735111"/>
          </a:xfrm>
          <a:prstGeom prst="rect">
            <a:avLst/>
          </a:prstGeom>
          <a:ln>
            <a:solidFill>
              <a:srgbClr val="00B0F0"/>
            </a:solidFill>
          </a:ln>
        </p:spPr>
      </p:pic>
      <p:sp>
        <p:nvSpPr>
          <p:cNvPr id="3" name="TextBox 2">
            <a:extLst>
              <a:ext uri="{FF2B5EF4-FFF2-40B4-BE49-F238E27FC236}">
                <a16:creationId xmlns:a16="http://schemas.microsoft.com/office/drawing/2014/main" id="{E5F8D941-61BC-48F4-A83D-A6906EB99659}"/>
              </a:ext>
            </a:extLst>
          </p:cNvPr>
          <p:cNvSpPr txBox="1"/>
          <p:nvPr/>
        </p:nvSpPr>
        <p:spPr>
          <a:xfrm>
            <a:off x="1228727" y="3837709"/>
            <a:ext cx="3731200" cy="707886"/>
          </a:xfrm>
          <a:prstGeom prst="rect">
            <a:avLst/>
          </a:prstGeom>
          <a:noFill/>
          <a:ln>
            <a:solidFill>
              <a:schemeClr val="tx1"/>
            </a:solidFill>
          </a:ln>
        </p:spPr>
        <p:txBody>
          <a:bodyPr wrap="square" rtlCol="0">
            <a:spAutoFit/>
          </a:bodyPr>
          <a:lstStyle/>
          <a:p>
            <a:r>
              <a:rPr lang="en-US" sz="2000" dirty="0">
                <a:solidFill>
                  <a:schemeClr val="bg1"/>
                </a:solidFill>
              </a:rPr>
              <a:t>Record of </a:t>
            </a:r>
            <a:r>
              <a:rPr lang="en-US" sz="2000" dirty="0" err="1">
                <a:solidFill>
                  <a:schemeClr val="bg1"/>
                </a:solidFill>
              </a:rPr>
              <a:t>AccountID</a:t>
            </a:r>
            <a:r>
              <a:rPr lang="en-US" sz="2000" dirty="0">
                <a:solidFill>
                  <a:schemeClr val="bg1"/>
                </a:solidFill>
              </a:rPr>
              <a:t>=1 is deleted from both tables</a:t>
            </a:r>
            <a:endParaRPr lang="en-IN" sz="2000" dirty="0">
              <a:solidFill>
                <a:schemeClr val="bg1"/>
              </a:solidFill>
            </a:endParaRPr>
          </a:p>
        </p:txBody>
      </p:sp>
      <p:sp>
        <p:nvSpPr>
          <p:cNvPr id="5" name="Footer Placeholder 4">
            <a:extLst>
              <a:ext uri="{FF2B5EF4-FFF2-40B4-BE49-F238E27FC236}">
                <a16:creationId xmlns:a16="http://schemas.microsoft.com/office/drawing/2014/main" id="{0AD8A1A2-27B0-80A8-1F55-3B77B0B1757B}"/>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273268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6831874" y="2580398"/>
            <a:ext cx="4807132" cy="1754326"/>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ERROR HANDLING / EXCEPTION HANDLING</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15</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F16030D-16A2-B9B7-E4F0-6920EFCC84A3}"/>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4338762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162052" y="766731"/>
            <a:ext cx="10060130" cy="5324535"/>
          </a:xfrm>
          <a:prstGeom prst="rect">
            <a:avLst/>
          </a:prstGeom>
          <a:noFill/>
        </p:spPr>
        <p:txBody>
          <a:bodyPr wrap="square" rtlCol="0">
            <a:spAutoFit/>
          </a:bodyPr>
          <a:lstStyle/>
          <a:p>
            <a:r>
              <a:rPr lang="en-US" sz="2000" dirty="0">
                <a:solidFill>
                  <a:schemeClr val="bg1"/>
                </a:solidFill>
              </a:rPr>
              <a:t>In error handling, there are 3 main concepts—</a:t>
            </a:r>
          </a:p>
          <a:p>
            <a:r>
              <a:rPr lang="en-US" sz="2000" b="1" dirty="0">
                <a:solidFill>
                  <a:schemeClr val="bg1"/>
                </a:solidFill>
              </a:rPr>
              <a:t>ERROR CODE</a:t>
            </a:r>
            <a:r>
              <a:rPr lang="en-US" sz="2000" dirty="0">
                <a:solidFill>
                  <a:schemeClr val="bg1"/>
                </a:solidFill>
              </a:rPr>
              <a:t>– unique ID given by SQL for each and every error. There are 880+ errors in MYSQL</a:t>
            </a:r>
          </a:p>
          <a:p>
            <a:endParaRPr lang="en-US" sz="2000" dirty="0">
              <a:solidFill>
                <a:schemeClr val="bg1"/>
              </a:solidFill>
            </a:endParaRPr>
          </a:p>
          <a:p>
            <a:r>
              <a:rPr lang="en-US" sz="2000" b="1" dirty="0">
                <a:solidFill>
                  <a:schemeClr val="bg1"/>
                </a:solidFill>
              </a:rPr>
              <a:t>SQL STATE </a:t>
            </a:r>
            <a:r>
              <a:rPr lang="en-US" sz="2000" dirty="0">
                <a:solidFill>
                  <a:schemeClr val="bg1"/>
                </a:solidFill>
              </a:rPr>
              <a:t>–based on scenario or type </a:t>
            </a:r>
            <a:r>
              <a:rPr lang="en-US" sz="2000" dirty="0" err="1">
                <a:solidFill>
                  <a:schemeClr val="bg1"/>
                </a:solidFill>
              </a:rPr>
              <a:t>oof</a:t>
            </a:r>
            <a:r>
              <a:rPr lang="en-US" sz="2000" dirty="0">
                <a:solidFill>
                  <a:schemeClr val="bg1"/>
                </a:solidFill>
              </a:rPr>
              <a:t> errors, error are divided in separate groups.</a:t>
            </a:r>
          </a:p>
          <a:p>
            <a:endParaRPr lang="en-US" sz="2000" dirty="0">
              <a:solidFill>
                <a:schemeClr val="bg1"/>
              </a:solidFill>
            </a:endParaRPr>
          </a:p>
          <a:p>
            <a:r>
              <a:rPr lang="en-US" sz="2000" b="1" dirty="0">
                <a:solidFill>
                  <a:schemeClr val="bg1"/>
                </a:solidFill>
              </a:rPr>
              <a:t>SQL EXCEPTION </a:t>
            </a:r>
            <a:r>
              <a:rPr lang="en-US" sz="2000" dirty="0">
                <a:solidFill>
                  <a:schemeClr val="bg1"/>
                </a:solidFill>
              </a:rPr>
              <a:t>– all 880+ errors are being handled by this one keyword EXCEPTION.</a:t>
            </a:r>
          </a:p>
          <a:p>
            <a:endParaRPr lang="en-US" sz="2000" dirty="0">
              <a:solidFill>
                <a:schemeClr val="bg1"/>
              </a:solidFill>
            </a:endParaRPr>
          </a:p>
          <a:p>
            <a:r>
              <a:rPr lang="en-US" sz="2000" dirty="0">
                <a:solidFill>
                  <a:schemeClr val="bg1"/>
                </a:solidFill>
              </a:rPr>
              <a:t>There are 2 actions in error handling -- </a:t>
            </a:r>
            <a:r>
              <a:rPr lang="en-US" sz="2000" b="1" dirty="0">
                <a:solidFill>
                  <a:schemeClr val="bg1"/>
                </a:solidFill>
              </a:rPr>
              <a:t>Continue handler </a:t>
            </a:r>
            <a:r>
              <a:rPr lang="en-US" sz="2000" dirty="0">
                <a:solidFill>
                  <a:schemeClr val="bg1"/>
                </a:solidFill>
              </a:rPr>
              <a:t>and </a:t>
            </a:r>
            <a:r>
              <a:rPr lang="en-US" sz="2000" b="1" dirty="0">
                <a:solidFill>
                  <a:schemeClr val="bg1"/>
                </a:solidFill>
              </a:rPr>
              <a:t>Exit handler</a:t>
            </a:r>
          </a:p>
          <a:p>
            <a:endParaRPr lang="en-US" sz="2000" dirty="0">
              <a:solidFill>
                <a:schemeClr val="bg1"/>
              </a:solidFill>
            </a:endParaRPr>
          </a:p>
          <a:p>
            <a:r>
              <a:rPr lang="en-US" sz="2000" b="1" dirty="0">
                <a:solidFill>
                  <a:schemeClr val="bg1"/>
                </a:solidFill>
              </a:rPr>
              <a:t>Syntax</a:t>
            </a:r>
            <a:r>
              <a:rPr lang="en-US" sz="2000" dirty="0">
                <a:solidFill>
                  <a:schemeClr val="bg1"/>
                </a:solidFill>
              </a:rPr>
              <a:t>—</a:t>
            </a:r>
          </a:p>
          <a:p>
            <a:r>
              <a:rPr lang="en-US" sz="2000" dirty="0">
                <a:solidFill>
                  <a:schemeClr val="bg1"/>
                </a:solidFill>
              </a:rPr>
              <a:t>DECLARE action FOR </a:t>
            </a:r>
            <a:r>
              <a:rPr lang="en-US" sz="2000" dirty="0" err="1">
                <a:solidFill>
                  <a:schemeClr val="bg1"/>
                </a:solidFill>
              </a:rPr>
              <a:t>errorcode</a:t>
            </a:r>
            <a:r>
              <a:rPr lang="en-US" sz="2000" dirty="0">
                <a:solidFill>
                  <a:schemeClr val="bg1"/>
                </a:solidFill>
              </a:rPr>
              <a:t>;</a:t>
            </a:r>
          </a:p>
          <a:p>
            <a:endParaRPr lang="en-US" sz="2000" b="1" dirty="0">
              <a:solidFill>
                <a:schemeClr val="bg1"/>
              </a:solidFill>
            </a:endParaRPr>
          </a:p>
          <a:p>
            <a:r>
              <a:rPr lang="en-US" sz="2000" b="1" dirty="0">
                <a:solidFill>
                  <a:schemeClr val="bg1"/>
                </a:solidFill>
              </a:rPr>
              <a:t>Example</a:t>
            </a:r>
          </a:p>
          <a:p>
            <a:r>
              <a:rPr lang="en-US" sz="2000" dirty="0">
                <a:solidFill>
                  <a:schemeClr val="bg1"/>
                </a:solidFill>
              </a:rPr>
              <a:t>DECLARE CONTINUE HANDLER FOR 1146</a:t>
            </a:r>
          </a:p>
          <a:p>
            <a:r>
              <a:rPr lang="en-US" sz="2000" dirty="0">
                <a:solidFill>
                  <a:schemeClr val="bg1"/>
                </a:solidFill>
              </a:rPr>
              <a:t>BEGIN</a:t>
            </a:r>
          </a:p>
          <a:p>
            <a:r>
              <a:rPr lang="en-US" sz="2000" dirty="0">
                <a:solidFill>
                  <a:schemeClr val="bg1"/>
                </a:solidFill>
              </a:rPr>
              <a:t>	SELECT ‘Please check table name’ AS </a:t>
            </a:r>
            <a:r>
              <a:rPr lang="en-US" sz="2000" dirty="0" err="1">
                <a:solidFill>
                  <a:schemeClr val="bg1"/>
                </a:solidFill>
              </a:rPr>
              <a:t>mesg</a:t>
            </a:r>
            <a:r>
              <a:rPr lang="en-US" sz="2000" dirty="0">
                <a:solidFill>
                  <a:schemeClr val="bg1"/>
                </a:solidFill>
              </a:rPr>
              <a:t>;</a:t>
            </a:r>
          </a:p>
          <a:p>
            <a:r>
              <a:rPr lang="en-US" sz="2000" dirty="0">
                <a:solidFill>
                  <a:schemeClr val="bg1"/>
                </a:solidFill>
              </a:rPr>
              <a:t>END;</a:t>
            </a:r>
          </a:p>
        </p:txBody>
      </p:sp>
      <p:sp>
        <p:nvSpPr>
          <p:cNvPr id="2" name="Footer Placeholder 1">
            <a:extLst>
              <a:ext uri="{FF2B5EF4-FFF2-40B4-BE49-F238E27FC236}">
                <a16:creationId xmlns:a16="http://schemas.microsoft.com/office/drawing/2014/main" id="{259E6A27-9DF4-8D9F-7CFB-594752FE38D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5155991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FC419439-4D3D-4FDA-97CD-E80052CBCC7C}"/>
              </a:ext>
            </a:extLst>
          </p:cNvPr>
          <p:cNvSpPr txBox="1"/>
          <p:nvPr/>
        </p:nvSpPr>
        <p:spPr>
          <a:xfrm>
            <a:off x="1310185" y="464024"/>
            <a:ext cx="3275463" cy="2031325"/>
          </a:xfrm>
          <a:prstGeom prst="rect">
            <a:avLst/>
          </a:prstGeom>
          <a:noFill/>
          <a:ln>
            <a:solidFill>
              <a:schemeClr val="tx1"/>
            </a:solidFill>
          </a:ln>
        </p:spPr>
        <p:txBody>
          <a:bodyPr wrap="square" rtlCol="0">
            <a:spAutoFit/>
          </a:bodyPr>
          <a:lstStyle/>
          <a:p>
            <a:r>
              <a:rPr lang="en-US" dirty="0">
                <a:solidFill>
                  <a:schemeClr val="bg1"/>
                </a:solidFill>
              </a:rPr>
              <a:t>BEGIN	</a:t>
            </a:r>
          </a:p>
          <a:p>
            <a:r>
              <a:rPr lang="en-US" dirty="0">
                <a:solidFill>
                  <a:schemeClr val="bg1"/>
                </a:solidFill>
              </a:rPr>
              <a:t>	(customized error msg)</a:t>
            </a:r>
          </a:p>
          <a:p>
            <a:r>
              <a:rPr lang="en-US" dirty="0">
                <a:solidFill>
                  <a:schemeClr val="bg1"/>
                </a:solidFill>
              </a:rPr>
              <a:t>	query 1;</a:t>
            </a:r>
          </a:p>
          <a:p>
            <a:r>
              <a:rPr lang="en-US" dirty="0">
                <a:solidFill>
                  <a:schemeClr val="bg1"/>
                </a:solidFill>
              </a:rPr>
              <a:t>	query 2;</a:t>
            </a:r>
          </a:p>
          <a:p>
            <a:r>
              <a:rPr lang="en-US" dirty="0">
                <a:solidFill>
                  <a:schemeClr val="bg1"/>
                </a:solidFill>
              </a:rPr>
              <a:t>	query 3;</a:t>
            </a:r>
          </a:p>
          <a:p>
            <a:r>
              <a:rPr lang="en-US" dirty="0">
                <a:solidFill>
                  <a:schemeClr val="bg1"/>
                </a:solidFill>
              </a:rPr>
              <a:t>	query 4;</a:t>
            </a:r>
          </a:p>
          <a:p>
            <a:r>
              <a:rPr lang="en-US" dirty="0">
                <a:solidFill>
                  <a:schemeClr val="bg1"/>
                </a:solidFill>
              </a:rPr>
              <a:t>END</a:t>
            </a:r>
            <a:endParaRPr lang="en-IN" dirty="0">
              <a:solidFill>
                <a:schemeClr val="bg1"/>
              </a:solidFill>
            </a:endParaRPr>
          </a:p>
        </p:txBody>
      </p:sp>
      <p:sp>
        <p:nvSpPr>
          <p:cNvPr id="3" name="TextBox 2">
            <a:extLst>
              <a:ext uri="{FF2B5EF4-FFF2-40B4-BE49-F238E27FC236}">
                <a16:creationId xmlns:a16="http://schemas.microsoft.com/office/drawing/2014/main" id="{B66FFE7B-3A67-438E-AA3D-B359D8873518}"/>
              </a:ext>
            </a:extLst>
          </p:cNvPr>
          <p:cNvSpPr txBox="1"/>
          <p:nvPr/>
        </p:nvSpPr>
        <p:spPr>
          <a:xfrm>
            <a:off x="1310185" y="2634018"/>
            <a:ext cx="8939284" cy="2862322"/>
          </a:xfrm>
          <a:prstGeom prst="rect">
            <a:avLst/>
          </a:prstGeom>
          <a:noFill/>
        </p:spPr>
        <p:txBody>
          <a:bodyPr wrap="square" rtlCol="0">
            <a:spAutoFit/>
          </a:bodyPr>
          <a:lstStyle/>
          <a:p>
            <a:r>
              <a:rPr lang="en-US" dirty="0">
                <a:solidFill>
                  <a:schemeClr val="bg1"/>
                </a:solidFill>
              </a:rPr>
              <a:t>Here, there are 4 queries in a procedure.</a:t>
            </a:r>
          </a:p>
          <a:p>
            <a:endParaRPr lang="en-US" dirty="0">
              <a:solidFill>
                <a:schemeClr val="bg1"/>
              </a:solidFill>
            </a:endParaRPr>
          </a:p>
          <a:p>
            <a:r>
              <a:rPr lang="en-US" b="1" dirty="0">
                <a:solidFill>
                  <a:schemeClr val="bg1"/>
                </a:solidFill>
              </a:rPr>
              <a:t>Continue Handler</a:t>
            </a:r>
          </a:p>
          <a:p>
            <a:r>
              <a:rPr lang="en-US" dirty="0">
                <a:solidFill>
                  <a:schemeClr val="bg1"/>
                </a:solidFill>
              </a:rPr>
              <a:t>Query 2 has continue handler declared.</a:t>
            </a:r>
          </a:p>
          <a:p>
            <a:r>
              <a:rPr lang="en-US" dirty="0">
                <a:solidFill>
                  <a:schemeClr val="bg1"/>
                </a:solidFill>
              </a:rPr>
              <a:t>When this procedure is executed, query 1 will give expected output then query 2 will return continue handler msg and after query 2, query 3 and query 4 will also </a:t>
            </a:r>
            <a:r>
              <a:rPr lang="en-US" b="1" dirty="0">
                <a:solidFill>
                  <a:schemeClr val="bg1"/>
                </a:solidFill>
              </a:rPr>
              <a:t>get executed</a:t>
            </a:r>
            <a:r>
              <a:rPr lang="en-US" dirty="0">
                <a:solidFill>
                  <a:schemeClr val="bg1"/>
                </a:solidFill>
              </a:rPr>
              <a:t>.</a:t>
            </a:r>
          </a:p>
          <a:p>
            <a:endParaRPr lang="en-US" dirty="0">
              <a:solidFill>
                <a:schemeClr val="bg1"/>
              </a:solidFill>
            </a:endParaRPr>
          </a:p>
          <a:p>
            <a:r>
              <a:rPr lang="en-US" b="1" dirty="0">
                <a:solidFill>
                  <a:schemeClr val="bg1"/>
                </a:solidFill>
              </a:rPr>
              <a:t>Exit Handler</a:t>
            </a:r>
          </a:p>
          <a:p>
            <a:r>
              <a:rPr lang="en-US" dirty="0">
                <a:solidFill>
                  <a:schemeClr val="bg1"/>
                </a:solidFill>
              </a:rPr>
              <a:t>When Exit handler is declared, query 1 will execute then query 2 will return its customized msg and the procedure will </a:t>
            </a:r>
            <a:r>
              <a:rPr lang="en-US" b="1" dirty="0">
                <a:solidFill>
                  <a:schemeClr val="bg1"/>
                </a:solidFill>
              </a:rPr>
              <a:t>get Exit</a:t>
            </a:r>
            <a:r>
              <a:rPr lang="en-US" dirty="0">
                <a:solidFill>
                  <a:schemeClr val="bg1"/>
                </a:solidFill>
              </a:rPr>
              <a:t> without running query 3 and query 4.</a:t>
            </a:r>
            <a:endParaRPr lang="en-IN" dirty="0">
              <a:solidFill>
                <a:schemeClr val="bg1"/>
              </a:solidFill>
            </a:endParaRPr>
          </a:p>
        </p:txBody>
      </p:sp>
      <p:sp>
        <p:nvSpPr>
          <p:cNvPr id="4" name="TextBox 3">
            <a:extLst>
              <a:ext uri="{FF2B5EF4-FFF2-40B4-BE49-F238E27FC236}">
                <a16:creationId xmlns:a16="http://schemas.microsoft.com/office/drawing/2014/main" id="{913BAC1B-9638-45A0-8CBF-D4ED8EB8DCA7}"/>
              </a:ext>
            </a:extLst>
          </p:cNvPr>
          <p:cNvSpPr txBox="1"/>
          <p:nvPr/>
        </p:nvSpPr>
        <p:spPr>
          <a:xfrm>
            <a:off x="5076682" y="1295020"/>
            <a:ext cx="2115403" cy="369332"/>
          </a:xfrm>
          <a:prstGeom prst="rect">
            <a:avLst/>
          </a:prstGeom>
          <a:noFill/>
        </p:spPr>
        <p:txBody>
          <a:bodyPr wrap="square" rtlCol="0">
            <a:spAutoFit/>
          </a:bodyPr>
          <a:lstStyle/>
          <a:p>
            <a:r>
              <a:rPr lang="en-US" dirty="0">
                <a:solidFill>
                  <a:schemeClr val="bg1"/>
                </a:solidFill>
              </a:rPr>
              <a:t>Continue Handler</a:t>
            </a:r>
            <a:endParaRPr lang="en-IN" dirty="0">
              <a:solidFill>
                <a:schemeClr val="bg1"/>
              </a:solidFill>
            </a:endParaRPr>
          </a:p>
        </p:txBody>
      </p:sp>
      <p:cxnSp>
        <p:nvCxnSpPr>
          <p:cNvPr id="6" name="Straight Arrow Connector 5">
            <a:extLst>
              <a:ext uri="{FF2B5EF4-FFF2-40B4-BE49-F238E27FC236}">
                <a16:creationId xmlns:a16="http://schemas.microsoft.com/office/drawing/2014/main" id="{AB83A06E-4936-4EC6-98D8-617DAE9CB875}"/>
              </a:ext>
            </a:extLst>
          </p:cNvPr>
          <p:cNvCxnSpPr>
            <a:endCxn id="4" idx="1"/>
          </p:cNvCxnSpPr>
          <p:nvPr/>
        </p:nvCxnSpPr>
        <p:spPr>
          <a:xfrm>
            <a:off x="3179928" y="1479686"/>
            <a:ext cx="18967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67FF04E-193C-EFBB-9FA5-00DAF0B792DB}"/>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6225991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D01FFFFB-312F-4208-9AD6-A5606D277A27}"/>
              </a:ext>
            </a:extLst>
          </p:cNvPr>
          <p:cNvPicPr>
            <a:picLocks noChangeAspect="1"/>
          </p:cNvPicPr>
          <p:nvPr/>
        </p:nvPicPr>
        <p:blipFill rotWithShape="1">
          <a:blip r:embed="rId2"/>
          <a:srcRect l="26529" t="20254" r="47841" b="61824"/>
          <a:stretch/>
        </p:blipFill>
        <p:spPr>
          <a:xfrm>
            <a:off x="1785503" y="847659"/>
            <a:ext cx="6012872" cy="2363882"/>
          </a:xfrm>
          <a:prstGeom prst="rect">
            <a:avLst/>
          </a:prstGeom>
          <a:ln>
            <a:solidFill>
              <a:srgbClr val="00B0F0"/>
            </a:solidFill>
          </a:ln>
        </p:spPr>
      </p:pic>
      <p:pic>
        <p:nvPicPr>
          <p:cNvPr id="3" name="Picture 2">
            <a:extLst>
              <a:ext uri="{FF2B5EF4-FFF2-40B4-BE49-F238E27FC236}">
                <a16:creationId xmlns:a16="http://schemas.microsoft.com/office/drawing/2014/main" id="{962534CD-EC05-4642-A426-1E8BDAAC0622}"/>
              </a:ext>
            </a:extLst>
          </p:cNvPr>
          <p:cNvPicPr>
            <a:picLocks noChangeAspect="1"/>
          </p:cNvPicPr>
          <p:nvPr/>
        </p:nvPicPr>
        <p:blipFill rotWithShape="1">
          <a:blip r:embed="rId3"/>
          <a:srcRect t="19686" r="47388" b="56819"/>
          <a:stretch/>
        </p:blipFill>
        <p:spPr>
          <a:xfrm>
            <a:off x="1785503" y="3428999"/>
            <a:ext cx="9405661" cy="2361426"/>
          </a:xfrm>
          <a:prstGeom prst="rect">
            <a:avLst/>
          </a:prstGeom>
          <a:ln>
            <a:solidFill>
              <a:srgbClr val="00B0F0"/>
            </a:solidFill>
          </a:ln>
        </p:spPr>
      </p:pic>
      <p:sp>
        <p:nvSpPr>
          <p:cNvPr id="4" name="TextBox 3">
            <a:extLst>
              <a:ext uri="{FF2B5EF4-FFF2-40B4-BE49-F238E27FC236}">
                <a16:creationId xmlns:a16="http://schemas.microsoft.com/office/drawing/2014/main" id="{712C0B37-7302-47B0-9871-673D9E86A77F}"/>
              </a:ext>
            </a:extLst>
          </p:cNvPr>
          <p:cNvSpPr txBox="1"/>
          <p:nvPr/>
        </p:nvSpPr>
        <p:spPr>
          <a:xfrm>
            <a:off x="7956646" y="1714499"/>
            <a:ext cx="3084394" cy="923330"/>
          </a:xfrm>
          <a:prstGeom prst="rect">
            <a:avLst/>
          </a:prstGeom>
          <a:noFill/>
          <a:ln>
            <a:solidFill>
              <a:schemeClr val="tx1"/>
            </a:solidFill>
          </a:ln>
        </p:spPr>
        <p:txBody>
          <a:bodyPr wrap="square" rtlCol="0">
            <a:spAutoFit/>
          </a:bodyPr>
          <a:lstStyle/>
          <a:p>
            <a:r>
              <a:rPr lang="en-US" dirty="0">
                <a:solidFill>
                  <a:schemeClr val="bg1"/>
                </a:solidFill>
              </a:rPr>
              <a:t>Here, </a:t>
            </a:r>
            <a:r>
              <a:rPr lang="en-US" dirty="0" err="1">
                <a:solidFill>
                  <a:schemeClr val="bg1"/>
                </a:solidFill>
              </a:rPr>
              <a:t>Tablename</a:t>
            </a:r>
            <a:r>
              <a:rPr lang="en-US" dirty="0">
                <a:solidFill>
                  <a:schemeClr val="bg1"/>
                </a:solidFill>
              </a:rPr>
              <a:t> is misspell</a:t>
            </a:r>
          </a:p>
          <a:p>
            <a:r>
              <a:rPr lang="en-US" dirty="0">
                <a:solidFill>
                  <a:schemeClr val="bg1"/>
                </a:solidFill>
              </a:rPr>
              <a:t>therefore it will return error when executed</a:t>
            </a:r>
            <a:endParaRPr lang="en-IN" dirty="0">
              <a:solidFill>
                <a:schemeClr val="bg1"/>
              </a:solidFill>
            </a:endParaRPr>
          </a:p>
        </p:txBody>
      </p:sp>
      <p:sp>
        <p:nvSpPr>
          <p:cNvPr id="6" name="TextBox 5">
            <a:extLst>
              <a:ext uri="{FF2B5EF4-FFF2-40B4-BE49-F238E27FC236}">
                <a16:creationId xmlns:a16="http://schemas.microsoft.com/office/drawing/2014/main" id="{3721F77C-D621-44F9-BA0B-F411C7FE21C3}"/>
              </a:ext>
            </a:extLst>
          </p:cNvPr>
          <p:cNvSpPr txBox="1"/>
          <p:nvPr/>
        </p:nvSpPr>
        <p:spPr>
          <a:xfrm>
            <a:off x="2688609" y="6018662"/>
            <a:ext cx="7260609" cy="646331"/>
          </a:xfrm>
          <a:prstGeom prst="rect">
            <a:avLst/>
          </a:prstGeom>
          <a:noFill/>
          <a:ln>
            <a:solidFill>
              <a:schemeClr val="tx1"/>
            </a:solidFill>
          </a:ln>
        </p:spPr>
        <p:txBody>
          <a:bodyPr wrap="square" rtlCol="0">
            <a:spAutoFit/>
          </a:bodyPr>
          <a:lstStyle/>
          <a:p>
            <a:r>
              <a:rPr lang="en-US" dirty="0">
                <a:solidFill>
                  <a:schemeClr val="bg1"/>
                </a:solidFill>
              </a:rPr>
              <a:t>On executing, it is giving error 1146.</a:t>
            </a:r>
          </a:p>
          <a:p>
            <a:r>
              <a:rPr lang="en-US" dirty="0">
                <a:solidFill>
                  <a:schemeClr val="bg1"/>
                </a:solidFill>
              </a:rPr>
              <a:t>Instead of 1146 error msg, you can return customized msg.</a:t>
            </a:r>
          </a:p>
        </p:txBody>
      </p:sp>
      <p:sp>
        <p:nvSpPr>
          <p:cNvPr id="5" name="Footer Placeholder 4">
            <a:extLst>
              <a:ext uri="{FF2B5EF4-FFF2-40B4-BE49-F238E27FC236}">
                <a16:creationId xmlns:a16="http://schemas.microsoft.com/office/drawing/2014/main" id="{F664642E-972E-5F71-22FB-E188C6D45F6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2269908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BB2A94F3-AA3D-4297-9D08-B103491B6C11}"/>
              </a:ext>
            </a:extLst>
          </p:cNvPr>
          <p:cNvPicPr>
            <a:picLocks noChangeAspect="1"/>
          </p:cNvPicPr>
          <p:nvPr/>
        </p:nvPicPr>
        <p:blipFill rotWithShape="1">
          <a:blip r:embed="rId2"/>
          <a:srcRect l="26978" t="21081" r="32052" b="50000"/>
          <a:stretch/>
        </p:blipFill>
        <p:spPr>
          <a:xfrm>
            <a:off x="2192739" y="843771"/>
            <a:ext cx="7042245" cy="2794778"/>
          </a:xfrm>
          <a:prstGeom prst="rect">
            <a:avLst/>
          </a:prstGeom>
          <a:ln>
            <a:solidFill>
              <a:srgbClr val="00B0F0"/>
            </a:solidFill>
          </a:ln>
        </p:spPr>
      </p:pic>
      <p:pic>
        <p:nvPicPr>
          <p:cNvPr id="3" name="Picture 2">
            <a:extLst>
              <a:ext uri="{FF2B5EF4-FFF2-40B4-BE49-F238E27FC236}">
                <a16:creationId xmlns:a16="http://schemas.microsoft.com/office/drawing/2014/main" id="{808C53E7-0F5C-4253-9F24-2B484587E45E}"/>
              </a:ext>
            </a:extLst>
          </p:cNvPr>
          <p:cNvPicPr>
            <a:picLocks noChangeAspect="1"/>
          </p:cNvPicPr>
          <p:nvPr/>
        </p:nvPicPr>
        <p:blipFill rotWithShape="1">
          <a:blip r:embed="rId3"/>
          <a:srcRect t="20085" r="60641" b="52837"/>
          <a:stretch/>
        </p:blipFill>
        <p:spPr>
          <a:xfrm>
            <a:off x="2183640" y="3830035"/>
            <a:ext cx="7042245" cy="2723937"/>
          </a:xfrm>
          <a:prstGeom prst="rect">
            <a:avLst/>
          </a:prstGeom>
          <a:ln>
            <a:solidFill>
              <a:srgbClr val="00B0F0"/>
            </a:solidFill>
          </a:ln>
        </p:spPr>
      </p:pic>
      <p:sp>
        <p:nvSpPr>
          <p:cNvPr id="4" name="TextBox 3">
            <a:extLst>
              <a:ext uri="{FF2B5EF4-FFF2-40B4-BE49-F238E27FC236}">
                <a16:creationId xmlns:a16="http://schemas.microsoft.com/office/drawing/2014/main" id="{6AB37519-D46D-4495-8210-37499F257BC3}"/>
              </a:ext>
            </a:extLst>
          </p:cNvPr>
          <p:cNvSpPr txBox="1"/>
          <p:nvPr/>
        </p:nvSpPr>
        <p:spPr>
          <a:xfrm>
            <a:off x="2183640" y="272955"/>
            <a:ext cx="4981435" cy="400110"/>
          </a:xfrm>
          <a:prstGeom prst="rect">
            <a:avLst/>
          </a:prstGeom>
          <a:noFill/>
        </p:spPr>
        <p:txBody>
          <a:bodyPr wrap="square" rtlCol="0">
            <a:spAutoFit/>
          </a:bodyPr>
          <a:lstStyle/>
          <a:p>
            <a:r>
              <a:rPr lang="en-US" sz="2000" dirty="0">
                <a:solidFill>
                  <a:schemeClr val="bg1"/>
                </a:solidFill>
              </a:rPr>
              <a:t>Customized error message</a:t>
            </a:r>
            <a:endParaRPr lang="en-IN" sz="2000" dirty="0">
              <a:solidFill>
                <a:schemeClr val="bg1"/>
              </a:solidFill>
            </a:endParaRPr>
          </a:p>
        </p:txBody>
      </p:sp>
      <p:sp>
        <p:nvSpPr>
          <p:cNvPr id="5" name="Footer Placeholder 4">
            <a:extLst>
              <a:ext uri="{FF2B5EF4-FFF2-40B4-BE49-F238E27FC236}">
                <a16:creationId xmlns:a16="http://schemas.microsoft.com/office/drawing/2014/main" id="{840829CE-E84D-9120-E68A-77F12AECB262}"/>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883849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E67C3B0-A865-4B09-AA56-EF0BA4FB57FE}"/>
              </a:ext>
            </a:extLst>
          </p:cNvPr>
          <p:cNvPicPr>
            <a:picLocks noChangeAspect="1"/>
          </p:cNvPicPr>
          <p:nvPr/>
        </p:nvPicPr>
        <p:blipFill rotWithShape="1">
          <a:blip r:embed="rId2"/>
          <a:srcRect l="26530" t="20683" r="39328" b="46943"/>
          <a:stretch/>
        </p:blipFill>
        <p:spPr>
          <a:xfrm>
            <a:off x="1228727" y="655094"/>
            <a:ext cx="5936777" cy="3165070"/>
          </a:xfrm>
          <a:prstGeom prst="rect">
            <a:avLst/>
          </a:prstGeom>
          <a:ln>
            <a:solidFill>
              <a:srgbClr val="00B0F0"/>
            </a:solidFill>
          </a:ln>
        </p:spPr>
      </p:pic>
      <p:pic>
        <p:nvPicPr>
          <p:cNvPr id="3" name="Picture 2">
            <a:extLst>
              <a:ext uri="{FF2B5EF4-FFF2-40B4-BE49-F238E27FC236}">
                <a16:creationId xmlns:a16="http://schemas.microsoft.com/office/drawing/2014/main" id="{6A96713C-D343-40AC-9EB7-5AC5C307ECE6}"/>
              </a:ext>
            </a:extLst>
          </p:cNvPr>
          <p:cNvPicPr>
            <a:picLocks noChangeAspect="1"/>
          </p:cNvPicPr>
          <p:nvPr/>
        </p:nvPicPr>
        <p:blipFill rotWithShape="1">
          <a:blip r:embed="rId3"/>
          <a:srcRect l="16008" t="73643" r="46716" b="5451"/>
          <a:stretch/>
        </p:blipFill>
        <p:spPr>
          <a:xfrm>
            <a:off x="1228727" y="4299045"/>
            <a:ext cx="6492433" cy="2047164"/>
          </a:xfrm>
          <a:prstGeom prst="rect">
            <a:avLst/>
          </a:prstGeom>
          <a:ln>
            <a:solidFill>
              <a:srgbClr val="00B0F0"/>
            </a:solidFill>
          </a:ln>
        </p:spPr>
      </p:pic>
      <p:sp>
        <p:nvSpPr>
          <p:cNvPr id="4" name="Rectangle 3">
            <a:extLst>
              <a:ext uri="{FF2B5EF4-FFF2-40B4-BE49-F238E27FC236}">
                <a16:creationId xmlns:a16="http://schemas.microsoft.com/office/drawing/2014/main" id="{0F8ABF01-58BD-4C11-AD7F-9A8D92E755A6}"/>
              </a:ext>
            </a:extLst>
          </p:cNvPr>
          <p:cNvSpPr/>
          <p:nvPr/>
        </p:nvSpPr>
        <p:spPr>
          <a:xfrm>
            <a:off x="1064525" y="5950424"/>
            <a:ext cx="2197290" cy="5868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E448566-8A94-4DE1-A8D3-ECE2A357501C}"/>
              </a:ext>
            </a:extLst>
          </p:cNvPr>
          <p:cNvSpPr txBox="1"/>
          <p:nvPr/>
        </p:nvSpPr>
        <p:spPr>
          <a:xfrm>
            <a:off x="8052179" y="2828834"/>
            <a:ext cx="3252574" cy="646331"/>
          </a:xfrm>
          <a:prstGeom prst="rect">
            <a:avLst/>
          </a:prstGeom>
          <a:noFill/>
          <a:ln>
            <a:solidFill>
              <a:schemeClr val="tx1"/>
            </a:solidFill>
          </a:ln>
        </p:spPr>
        <p:txBody>
          <a:bodyPr wrap="square" rtlCol="0">
            <a:spAutoFit/>
          </a:bodyPr>
          <a:lstStyle/>
          <a:p>
            <a:r>
              <a:rPr lang="en-US" dirty="0">
                <a:solidFill>
                  <a:schemeClr val="bg1"/>
                </a:solidFill>
              </a:rPr>
              <a:t>On executing Continue Handler,</a:t>
            </a:r>
          </a:p>
          <a:p>
            <a:r>
              <a:rPr lang="en-US" dirty="0">
                <a:solidFill>
                  <a:schemeClr val="bg1"/>
                </a:solidFill>
              </a:rPr>
              <a:t>Both query output is returned.</a:t>
            </a:r>
          </a:p>
        </p:txBody>
      </p:sp>
      <p:sp>
        <p:nvSpPr>
          <p:cNvPr id="9" name="TextBox 8">
            <a:extLst>
              <a:ext uri="{FF2B5EF4-FFF2-40B4-BE49-F238E27FC236}">
                <a16:creationId xmlns:a16="http://schemas.microsoft.com/office/drawing/2014/main" id="{3D0FBE7A-F7CC-49D5-B8AD-F51F0777B774}"/>
              </a:ext>
            </a:extLst>
          </p:cNvPr>
          <p:cNvSpPr txBox="1"/>
          <p:nvPr/>
        </p:nvSpPr>
        <p:spPr>
          <a:xfrm>
            <a:off x="3261815" y="193007"/>
            <a:ext cx="2834185" cy="369332"/>
          </a:xfrm>
          <a:prstGeom prst="rect">
            <a:avLst/>
          </a:prstGeom>
          <a:noFill/>
        </p:spPr>
        <p:txBody>
          <a:bodyPr wrap="square" rtlCol="0">
            <a:spAutoFit/>
          </a:bodyPr>
          <a:lstStyle/>
          <a:p>
            <a:pPr lvl="1"/>
            <a:r>
              <a:rPr lang="en-US" b="1" dirty="0">
                <a:solidFill>
                  <a:schemeClr val="bg1"/>
                </a:solidFill>
              </a:rPr>
              <a:t>CONTINUE HANDLER</a:t>
            </a:r>
            <a:endParaRPr lang="en-IN" b="1" dirty="0">
              <a:solidFill>
                <a:schemeClr val="bg1"/>
              </a:solidFill>
            </a:endParaRPr>
          </a:p>
        </p:txBody>
      </p:sp>
      <p:sp>
        <p:nvSpPr>
          <p:cNvPr id="5" name="Footer Placeholder 4">
            <a:extLst>
              <a:ext uri="{FF2B5EF4-FFF2-40B4-BE49-F238E27FC236}">
                <a16:creationId xmlns:a16="http://schemas.microsoft.com/office/drawing/2014/main" id="{019731E0-4518-726B-0A62-B547379DD5B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969559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603509"/>
            <a:ext cx="9988236" cy="400110"/>
          </a:xfrm>
          <a:prstGeom prst="rect">
            <a:avLst/>
          </a:prstGeom>
        </p:spPr>
        <p:txBody>
          <a:bodyPr wrap="square">
            <a:spAutoFit/>
          </a:bodyPr>
          <a:lstStyle/>
          <a:p>
            <a:r>
              <a:rPr lang="en-IN" sz="2000" dirty="0">
                <a:solidFill>
                  <a:schemeClr val="bg1"/>
                </a:solidFill>
              </a:rPr>
              <a:t>Click </a:t>
            </a:r>
            <a:r>
              <a:rPr lang="en-IN" sz="2000" b="1" dirty="0">
                <a:solidFill>
                  <a:schemeClr val="bg1"/>
                </a:solidFill>
              </a:rPr>
              <a:t>NEXT</a:t>
            </a:r>
          </a:p>
        </p:txBody>
      </p:sp>
      <p:pic>
        <p:nvPicPr>
          <p:cNvPr id="4" name="Picture 3">
            <a:extLst>
              <a:ext uri="{FF2B5EF4-FFF2-40B4-BE49-F238E27FC236}">
                <a16:creationId xmlns:a16="http://schemas.microsoft.com/office/drawing/2014/main" id="{75EDED7B-665D-4895-93E2-3A403035C951}"/>
              </a:ext>
            </a:extLst>
          </p:cNvPr>
          <p:cNvPicPr>
            <a:picLocks noChangeAspect="1"/>
          </p:cNvPicPr>
          <p:nvPr/>
        </p:nvPicPr>
        <p:blipFill rotWithShape="1">
          <a:blip r:embed="rId2">
            <a:extLst>
              <a:ext uri="{28A0092B-C50C-407E-A947-70E740481C1C}">
                <a14:useLocalDpi xmlns:a14="http://schemas.microsoft.com/office/drawing/2010/main" val="0"/>
              </a:ext>
            </a:extLst>
          </a:blip>
          <a:srcRect l="21250" t="8667" r="21705" b="15372"/>
          <a:stretch/>
        </p:blipFill>
        <p:spPr>
          <a:xfrm>
            <a:off x="2466109" y="1255439"/>
            <a:ext cx="7259782" cy="5435064"/>
          </a:xfrm>
          <a:prstGeom prst="rect">
            <a:avLst/>
          </a:prstGeom>
          <a:ln>
            <a:solidFill>
              <a:srgbClr val="00B0F0"/>
            </a:solidFill>
          </a:ln>
        </p:spPr>
      </p:pic>
      <p:sp>
        <p:nvSpPr>
          <p:cNvPr id="3" name="Footer Placeholder 2">
            <a:extLst>
              <a:ext uri="{FF2B5EF4-FFF2-40B4-BE49-F238E27FC236}">
                <a16:creationId xmlns:a16="http://schemas.microsoft.com/office/drawing/2014/main" id="{CBB2B8DA-45D2-7433-08E9-45A6A59F32C0}"/>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0334349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721F77C-D621-44F9-BA0B-F411C7FE21C3}"/>
              </a:ext>
            </a:extLst>
          </p:cNvPr>
          <p:cNvSpPr txBox="1"/>
          <p:nvPr/>
        </p:nvSpPr>
        <p:spPr>
          <a:xfrm>
            <a:off x="8229600" y="3638549"/>
            <a:ext cx="3252574" cy="1200329"/>
          </a:xfrm>
          <a:prstGeom prst="rect">
            <a:avLst/>
          </a:prstGeom>
          <a:noFill/>
          <a:ln>
            <a:solidFill>
              <a:schemeClr val="tx1"/>
            </a:solidFill>
          </a:ln>
        </p:spPr>
        <p:txBody>
          <a:bodyPr wrap="square" rtlCol="0">
            <a:spAutoFit/>
          </a:bodyPr>
          <a:lstStyle/>
          <a:p>
            <a:r>
              <a:rPr lang="en-US" dirty="0">
                <a:solidFill>
                  <a:schemeClr val="bg1"/>
                </a:solidFill>
              </a:rPr>
              <a:t>On executing Exit Handler,</a:t>
            </a:r>
          </a:p>
          <a:p>
            <a:r>
              <a:rPr lang="en-US" dirty="0">
                <a:solidFill>
                  <a:schemeClr val="bg1"/>
                </a:solidFill>
              </a:rPr>
              <a:t>Only query 1 output is return and get exit without running query 2</a:t>
            </a:r>
          </a:p>
        </p:txBody>
      </p:sp>
      <p:sp>
        <p:nvSpPr>
          <p:cNvPr id="7" name="TextBox 6">
            <a:extLst>
              <a:ext uri="{FF2B5EF4-FFF2-40B4-BE49-F238E27FC236}">
                <a16:creationId xmlns:a16="http://schemas.microsoft.com/office/drawing/2014/main" id="{38E6D46C-1B64-49E8-AFB6-79B9B9A03243}"/>
              </a:ext>
            </a:extLst>
          </p:cNvPr>
          <p:cNvSpPr txBox="1"/>
          <p:nvPr/>
        </p:nvSpPr>
        <p:spPr>
          <a:xfrm>
            <a:off x="3234519" y="193007"/>
            <a:ext cx="2861481" cy="369332"/>
          </a:xfrm>
          <a:prstGeom prst="rect">
            <a:avLst/>
          </a:prstGeom>
          <a:noFill/>
        </p:spPr>
        <p:txBody>
          <a:bodyPr wrap="square" rtlCol="0">
            <a:spAutoFit/>
          </a:bodyPr>
          <a:lstStyle/>
          <a:p>
            <a:r>
              <a:rPr lang="en-US" b="1" dirty="0">
                <a:solidFill>
                  <a:schemeClr val="bg1"/>
                </a:solidFill>
              </a:rPr>
              <a:t>EXIT HANDLER</a:t>
            </a:r>
            <a:endParaRPr lang="en-IN" b="1" dirty="0">
              <a:solidFill>
                <a:schemeClr val="bg1"/>
              </a:solidFill>
            </a:endParaRPr>
          </a:p>
        </p:txBody>
      </p:sp>
      <p:pic>
        <p:nvPicPr>
          <p:cNvPr id="5" name="Picture 4">
            <a:extLst>
              <a:ext uri="{FF2B5EF4-FFF2-40B4-BE49-F238E27FC236}">
                <a16:creationId xmlns:a16="http://schemas.microsoft.com/office/drawing/2014/main" id="{568056CB-29EB-4932-979D-F97332E5E65F}"/>
              </a:ext>
            </a:extLst>
          </p:cNvPr>
          <p:cNvPicPr>
            <a:picLocks noChangeAspect="1"/>
          </p:cNvPicPr>
          <p:nvPr/>
        </p:nvPicPr>
        <p:blipFill rotWithShape="1">
          <a:blip r:embed="rId2"/>
          <a:srcRect l="26530" t="21080" r="38657" b="46943"/>
          <a:stretch/>
        </p:blipFill>
        <p:spPr>
          <a:xfrm>
            <a:off x="1162052" y="669582"/>
            <a:ext cx="6509983" cy="3361842"/>
          </a:xfrm>
          <a:prstGeom prst="rect">
            <a:avLst/>
          </a:prstGeom>
          <a:ln>
            <a:solidFill>
              <a:srgbClr val="00B0F0"/>
            </a:solidFill>
          </a:ln>
        </p:spPr>
      </p:pic>
      <p:pic>
        <p:nvPicPr>
          <p:cNvPr id="8" name="Picture 7">
            <a:extLst>
              <a:ext uri="{FF2B5EF4-FFF2-40B4-BE49-F238E27FC236}">
                <a16:creationId xmlns:a16="http://schemas.microsoft.com/office/drawing/2014/main" id="{0ABABFC5-3878-421E-970F-B19F803A7CD6}"/>
              </a:ext>
            </a:extLst>
          </p:cNvPr>
          <p:cNvPicPr>
            <a:picLocks noChangeAspect="1"/>
          </p:cNvPicPr>
          <p:nvPr/>
        </p:nvPicPr>
        <p:blipFill rotWithShape="1">
          <a:blip r:embed="rId3"/>
          <a:srcRect l="16007" t="77028" r="70896" b="5649"/>
          <a:stretch/>
        </p:blipFill>
        <p:spPr>
          <a:xfrm>
            <a:off x="2606721" y="4238713"/>
            <a:ext cx="3029804" cy="2252929"/>
          </a:xfrm>
          <a:prstGeom prst="rect">
            <a:avLst/>
          </a:prstGeom>
          <a:ln>
            <a:solidFill>
              <a:srgbClr val="00B0F0"/>
            </a:solidFill>
          </a:ln>
        </p:spPr>
      </p:pic>
      <p:sp>
        <p:nvSpPr>
          <p:cNvPr id="9" name="Rectangle 8">
            <a:extLst>
              <a:ext uri="{FF2B5EF4-FFF2-40B4-BE49-F238E27FC236}">
                <a16:creationId xmlns:a16="http://schemas.microsoft.com/office/drawing/2014/main" id="{51C8757E-D3DB-4886-B1B9-9BCA0E04B797}"/>
              </a:ext>
            </a:extLst>
          </p:cNvPr>
          <p:cNvSpPr/>
          <p:nvPr/>
        </p:nvSpPr>
        <p:spPr>
          <a:xfrm>
            <a:off x="2301640" y="6043613"/>
            <a:ext cx="1628916" cy="5531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ooter Placeholder 1">
            <a:extLst>
              <a:ext uri="{FF2B5EF4-FFF2-40B4-BE49-F238E27FC236}">
                <a16:creationId xmlns:a16="http://schemas.microsoft.com/office/drawing/2014/main" id="{EC121C2A-F04E-D6C0-97F2-F845881F365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1960963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DD4408-645B-4CC2-9239-CAED1D884A13}"/>
              </a:ext>
            </a:extLst>
          </p:cNvPr>
          <p:cNvSpPr txBox="1"/>
          <p:nvPr/>
        </p:nvSpPr>
        <p:spPr>
          <a:xfrm>
            <a:off x="1773382" y="588660"/>
            <a:ext cx="7841672" cy="400110"/>
          </a:xfrm>
          <a:prstGeom prst="rect">
            <a:avLst/>
          </a:prstGeom>
          <a:noFill/>
        </p:spPr>
        <p:txBody>
          <a:bodyPr wrap="square" rtlCol="0">
            <a:spAutoFit/>
          </a:bodyPr>
          <a:lstStyle/>
          <a:p>
            <a:r>
              <a:rPr lang="en-US" sz="2000" dirty="0">
                <a:solidFill>
                  <a:schemeClr val="bg1"/>
                </a:solidFill>
              </a:rPr>
              <a:t>To check different types of errors go to browser and search below--</a:t>
            </a:r>
            <a:endParaRPr lang="en-IN" sz="2000" dirty="0">
              <a:solidFill>
                <a:schemeClr val="bg1"/>
              </a:solidFill>
            </a:endParaRPr>
          </a:p>
        </p:txBody>
      </p:sp>
      <p:pic>
        <p:nvPicPr>
          <p:cNvPr id="5" name="Picture 4">
            <a:extLst>
              <a:ext uri="{FF2B5EF4-FFF2-40B4-BE49-F238E27FC236}">
                <a16:creationId xmlns:a16="http://schemas.microsoft.com/office/drawing/2014/main" id="{016B3C0D-0E2C-4EF0-AF1A-E02BFA5B0751}"/>
              </a:ext>
            </a:extLst>
          </p:cNvPr>
          <p:cNvPicPr>
            <a:picLocks noChangeAspect="1"/>
          </p:cNvPicPr>
          <p:nvPr/>
        </p:nvPicPr>
        <p:blipFill rotWithShape="1">
          <a:blip r:embed="rId2">
            <a:extLst>
              <a:ext uri="{28A0092B-C50C-407E-A947-70E740481C1C}">
                <a14:useLocalDpi xmlns:a14="http://schemas.microsoft.com/office/drawing/2010/main" val="0"/>
              </a:ext>
            </a:extLst>
          </a:blip>
          <a:srcRect t="12709" r="37159" b="35346"/>
          <a:stretch/>
        </p:blipFill>
        <p:spPr>
          <a:xfrm>
            <a:off x="1544783" y="1313875"/>
            <a:ext cx="9102433" cy="4230248"/>
          </a:xfrm>
          <a:prstGeom prst="rect">
            <a:avLst/>
          </a:prstGeom>
          <a:ln>
            <a:solidFill>
              <a:srgbClr val="00B0F0"/>
            </a:solidFill>
          </a:ln>
        </p:spPr>
      </p:pic>
      <p:sp>
        <p:nvSpPr>
          <p:cNvPr id="6" name="Rectangle 5">
            <a:extLst>
              <a:ext uri="{FF2B5EF4-FFF2-40B4-BE49-F238E27FC236}">
                <a16:creationId xmlns:a16="http://schemas.microsoft.com/office/drawing/2014/main" id="{A25E4D34-DD46-497C-A5C3-FA24E85E133A}"/>
              </a:ext>
            </a:extLst>
          </p:cNvPr>
          <p:cNvSpPr/>
          <p:nvPr/>
        </p:nvSpPr>
        <p:spPr>
          <a:xfrm>
            <a:off x="2189018" y="3796145"/>
            <a:ext cx="6844146" cy="19119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ooter Placeholder 1">
            <a:extLst>
              <a:ext uri="{FF2B5EF4-FFF2-40B4-BE49-F238E27FC236}">
                <a16:creationId xmlns:a16="http://schemas.microsoft.com/office/drawing/2014/main" id="{B6898593-04BC-70B5-83A5-D4CC49DBE53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2146393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DD4408-645B-4CC2-9239-CAED1D884A13}"/>
              </a:ext>
            </a:extLst>
          </p:cNvPr>
          <p:cNvSpPr txBox="1"/>
          <p:nvPr/>
        </p:nvSpPr>
        <p:spPr>
          <a:xfrm>
            <a:off x="1648691" y="657933"/>
            <a:ext cx="7841672" cy="707886"/>
          </a:xfrm>
          <a:prstGeom prst="rect">
            <a:avLst/>
          </a:prstGeom>
          <a:noFill/>
        </p:spPr>
        <p:txBody>
          <a:bodyPr wrap="square" rtlCol="0">
            <a:spAutoFit/>
          </a:bodyPr>
          <a:lstStyle/>
          <a:p>
            <a:r>
              <a:rPr lang="en-US" sz="2000" dirty="0">
                <a:solidFill>
                  <a:schemeClr val="bg1"/>
                </a:solidFill>
              </a:rPr>
              <a:t>This site has all the 880+ errors.</a:t>
            </a:r>
          </a:p>
          <a:p>
            <a:r>
              <a:rPr lang="en-US" sz="2000" dirty="0">
                <a:solidFill>
                  <a:schemeClr val="bg1"/>
                </a:solidFill>
              </a:rPr>
              <a:t>Scroll down the page and check the table</a:t>
            </a:r>
            <a:endParaRPr lang="en-IN" sz="2000" dirty="0">
              <a:solidFill>
                <a:schemeClr val="bg1"/>
              </a:solidFill>
            </a:endParaRPr>
          </a:p>
        </p:txBody>
      </p:sp>
      <p:pic>
        <p:nvPicPr>
          <p:cNvPr id="4" name="Picture 3">
            <a:extLst>
              <a:ext uri="{FF2B5EF4-FFF2-40B4-BE49-F238E27FC236}">
                <a16:creationId xmlns:a16="http://schemas.microsoft.com/office/drawing/2014/main" id="{C08FF872-DB07-436A-B101-B3645E6FD30B}"/>
              </a:ext>
            </a:extLst>
          </p:cNvPr>
          <p:cNvPicPr>
            <a:picLocks noChangeAspect="1"/>
          </p:cNvPicPr>
          <p:nvPr/>
        </p:nvPicPr>
        <p:blipFill rotWithShape="1">
          <a:blip r:embed="rId2">
            <a:extLst>
              <a:ext uri="{28A0092B-C50C-407E-A947-70E740481C1C}">
                <a14:useLocalDpi xmlns:a14="http://schemas.microsoft.com/office/drawing/2010/main" val="0"/>
              </a:ext>
            </a:extLst>
          </a:blip>
          <a:srcRect l="18977" t="33932" r="20796" b="5683"/>
          <a:stretch/>
        </p:blipFill>
        <p:spPr>
          <a:xfrm>
            <a:off x="2382981" y="1775467"/>
            <a:ext cx="8562109" cy="4826382"/>
          </a:xfrm>
          <a:prstGeom prst="rect">
            <a:avLst/>
          </a:prstGeom>
          <a:ln>
            <a:solidFill>
              <a:srgbClr val="00B0F0"/>
            </a:solidFill>
          </a:ln>
        </p:spPr>
      </p:pic>
      <p:sp>
        <p:nvSpPr>
          <p:cNvPr id="2" name="Footer Placeholder 1">
            <a:extLst>
              <a:ext uri="{FF2B5EF4-FFF2-40B4-BE49-F238E27FC236}">
                <a16:creationId xmlns:a16="http://schemas.microsoft.com/office/drawing/2014/main" id="{32FD2278-5B20-E023-A44E-FEA0157CCEC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023883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F8D8F212-BFEA-44F6-A4AB-12B2D6907483}"/>
              </a:ext>
            </a:extLst>
          </p:cNvPr>
          <p:cNvSpPr txBox="1"/>
          <p:nvPr/>
        </p:nvSpPr>
        <p:spPr>
          <a:xfrm>
            <a:off x="2078183" y="429491"/>
            <a:ext cx="2854036" cy="400110"/>
          </a:xfrm>
          <a:prstGeom prst="rect">
            <a:avLst/>
          </a:prstGeom>
          <a:noFill/>
        </p:spPr>
        <p:txBody>
          <a:bodyPr wrap="square" rtlCol="0">
            <a:spAutoFit/>
          </a:bodyPr>
          <a:lstStyle/>
          <a:p>
            <a:r>
              <a:rPr lang="en-US" sz="2000" b="1" dirty="0">
                <a:solidFill>
                  <a:schemeClr val="bg1"/>
                </a:solidFill>
              </a:rPr>
              <a:t>EXCEPTION HANDLING</a:t>
            </a:r>
            <a:endParaRPr lang="en-IN" sz="2000" b="1" dirty="0">
              <a:solidFill>
                <a:schemeClr val="bg1"/>
              </a:solidFill>
            </a:endParaRPr>
          </a:p>
        </p:txBody>
      </p:sp>
      <p:sp>
        <p:nvSpPr>
          <p:cNvPr id="3" name="TextBox 2">
            <a:extLst>
              <a:ext uri="{FF2B5EF4-FFF2-40B4-BE49-F238E27FC236}">
                <a16:creationId xmlns:a16="http://schemas.microsoft.com/office/drawing/2014/main" id="{F6DD4408-645B-4CC2-9239-CAED1D884A13}"/>
              </a:ext>
            </a:extLst>
          </p:cNvPr>
          <p:cNvSpPr txBox="1"/>
          <p:nvPr/>
        </p:nvSpPr>
        <p:spPr>
          <a:xfrm>
            <a:off x="1801091" y="1641606"/>
            <a:ext cx="7841672" cy="1631216"/>
          </a:xfrm>
          <a:prstGeom prst="rect">
            <a:avLst/>
          </a:prstGeom>
          <a:noFill/>
        </p:spPr>
        <p:txBody>
          <a:bodyPr wrap="square" rtlCol="0">
            <a:spAutoFit/>
          </a:bodyPr>
          <a:lstStyle/>
          <a:p>
            <a:r>
              <a:rPr lang="en-US" sz="2000" dirty="0">
                <a:solidFill>
                  <a:schemeClr val="bg1"/>
                </a:solidFill>
              </a:rPr>
              <a:t>There are 880+ SQL Errors.</a:t>
            </a:r>
          </a:p>
          <a:p>
            <a:r>
              <a:rPr lang="en-US" sz="2000" dirty="0">
                <a:solidFill>
                  <a:schemeClr val="bg1"/>
                </a:solidFill>
              </a:rPr>
              <a:t>It is not possible to write so much error handler for all queries.</a:t>
            </a:r>
          </a:p>
          <a:p>
            <a:r>
              <a:rPr lang="en-US" sz="2000" dirty="0">
                <a:solidFill>
                  <a:schemeClr val="bg1"/>
                </a:solidFill>
              </a:rPr>
              <a:t>For that one concept “Exception Handling” is used.</a:t>
            </a:r>
          </a:p>
          <a:p>
            <a:r>
              <a:rPr lang="en-US" sz="2000" dirty="0">
                <a:solidFill>
                  <a:schemeClr val="bg1"/>
                </a:solidFill>
              </a:rPr>
              <a:t>Exception Handling runs for any no. of errors that occur throughout the procedure.</a:t>
            </a:r>
            <a:endParaRPr lang="en-IN" sz="2000" dirty="0">
              <a:solidFill>
                <a:schemeClr val="bg1"/>
              </a:solidFill>
            </a:endParaRPr>
          </a:p>
        </p:txBody>
      </p:sp>
      <p:sp>
        <p:nvSpPr>
          <p:cNvPr id="4" name="Footer Placeholder 3">
            <a:extLst>
              <a:ext uri="{FF2B5EF4-FFF2-40B4-BE49-F238E27FC236}">
                <a16:creationId xmlns:a16="http://schemas.microsoft.com/office/drawing/2014/main" id="{3B3F60C3-5549-0E99-8396-D80D51564CA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3675386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1F756202-8CD8-44A1-9E96-A04D02BE86A3}"/>
              </a:ext>
            </a:extLst>
          </p:cNvPr>
          <p:cNvPicPr>
            <a:picLocks noChangeAspect="1"/>
          </p:cNvPicPr>
          <p:nvPr/>
        </p:nvPicPr>
        <p:blipFill rotWithShape="1">
          <a:blip r:embed="rId2"/>
          <a:srcRect l="26931" t="20794" r="24887" b="41612"/>
          <a:stretch/>
        </p:blipFill>
        <p:spPr>
          <a:xfrm>
            <a:off x="1717964" y="298981"/>
            <a:ext cx="7135069" cy="3130018"/>
          </a:xfrm>
          <a:prstGeom prst="rect">
            <a:avLst/>
          </a:prstGeom>
          <a:ln>
            <a:solidFill>
              <a:srgbClr val="00B0F0"/>
            </a:solidFill>
          </a:ln>
        </p:spPr>
      </p:pic>
      <p:pic>
        <p:nvPicPr>
          <p:cNvPr id="3" name="Picture 2">
            <a:extLst>
              <a:ext uri="{FF2B5EF4-FFF2-40B4-BE49-F238E27FC236}">
                <a16:creationId xmlns:a16="http://schemas.microsoft.com/office/drawing/2014/main" id="{99DA2AAE-A294-4070-9A7A-84993EEE368F}"/>
              </a:ext>
            </a:extLst>
          </p:cNvPr>
          <p:cNvPicPr>
            <a:picLocks noChangeAspect="1"/>
          </p:cNvPicPr>
          <p:nvPr/>
        </p:nvPicPr>
        <p:blipFill rotWithShape="1">
          <a:blip r:embed="rId3"/>
          <a:srcRect l="16022" t="74558" r="63750" b="6039"/>
          <a:stretch/>
        </p:blipFill>
        <p:spPr>
          <a:xfrm>
            <a:off x="1717964" y="3638549"/>
            <a:ext cx="5112328" cy="2757212"/>
          </a:xfrm>
          <a:prstGeom prst="rect">
            <a:avLst/>
          </a:prstGeom>
          <a:ln>
            <a:solidFill>
              <a:srgbClr val="00B0F0"/>
            </a:solidFill>
          </a:ln>
        </p:spPr>
      </p:pic>
      <p:sp>
        <p:nvSpPr>
          <p:cNvPr id="4" name="Rectangle 3">
            <a:extLst>
              <a:ext uri="{FF2B5EF4-FFF2-40B4-BE49-F238E27FC236}">
                <a16:creationId xmlns:a16="http://schemas.microsoft.com/office/drawing/2014/main" id="{824D7BCE-C361-4BB3-87CB-BB0762D412C0}"/>
              </a:ext>
            </a:extLst>
          </p:cNvPr>
          <p:cNvSpPr/>
          <p:nvPr/>
        </p:nvSpPr>
        <p:spPr>
          <a:xfrm>
            <a:off x="1537855" y="5929745"/>
            <a:ext cx="2743200" cy="6292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015AE72-29A2-4F1C-9B27-C8E30C61A8C1}"/>
              </a:ext>
            </a:extLst>
          </p:cNvPr>
          <p:cNvSpPr/>
          <p:nvPr/>
        </p:nvSpPr>
        <p:spPr>
          <a:xfrm>
            <a:off x="3422072" y="1085225"/>
            <a:ext cx="1468583" cy="411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oter Placeholder 4">
            <a:extLst>
              <a:ext uri="{FF2B5EF4-FFF2-40B4-BE49-F238E27FC236}">
                <a16:creationId xmlns:a16="http://schemas.microsoft.com/office/drawing/2014/main" id="{CEEBC30C-C064-C1FC-0A40-844E97182B9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636418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EE8EE72-A28E-4ABB-88E9-26A645194610}"/>
              </a:ext>
            </a:extLst>
          </p:cNvPr>
          <p:cNvPicPr>
            <a:picLocks noChangeAspect="1"/>
          </p:cNvPicPr>
          <p:nvPr/>
        </p:nvPicPr>
        <p:blipFill rotWithShape="1">
          <a:blip r:embed="rId2"/>
          <a:srcRect l="27046" t="21400" r="25000" b="45452"/>
          <a:stretch/>
        </p:blipFill>
        <p:spPr>
          <a:xfrm>
            <a:off x="1228727" y="221672"/>
            <a:ext cx="7776728" cy="3022239"/>
          </a:xfrm>
          <a:prstGeom prst="rect">
            <a:avLst/>
          </a:prstGeom>
          <a:ln>
            <a:solidFill>
              <a:srgbClr val="00B0F0"/>
            </a:solidFill>
          </a:ln>
        </p:spPr>
      </p:pic>
      <p:pic>
        <p:nvPicPr>
          <p:cNvPr id="3" name="Picture 2">
            <a:extLst>
              <a:ext uri="{FF2B5EF4-FFF2-40B4-BE49-F238E27FC236}">
                <a16:creationId xmlns:a16="http://schemas.microsoft.com/office/drawing/2014/main" id="{AC16F048-57A7-42A9-865B-333F0945D550}"/>
              </a:ext>
            </a:extLst>
          </p:cNvPr>
          <p:cNvPicPr>
            <a:picLocks noChangeAspect="1"/>
          </p:cNvPicPr>
          <p:nvPr/>
        </p:nvPicPr>
        <p:blipFill rotWithShape="1">
          <a:blip r:embed="rId3"/>
          <a:srcRect l="15341" t="74557" r="59318" b="5231"/>
          <a:stretch/>
        </p:blipFill>
        <p:spPr>
          <a:xfrm>
            <a:off x="1228727" y="3638549"/>
            <a:ext cx="6044909" cy="2710723"/>
          </a:xfrm>
          <a:prstGeom prst="rect">
            <a:avLst/>
          </a:prstGeom>
          <a:ln>
            <a:solidFill>
              <a:srgbClr val="00B0F0"/>
            </a:solidFill>
          </a:ln>
        </p:spPr>
      </p:pic>
      <p:sp>
        <p:nvSpPr>
          <p:cNvPr id="4" name="Rectangle 3">
            <a:extLst>
              <a:ext uri="{FF2B5EF4-FFF2-40B4-BE49-F238E27FC236}">
                <a16:creationId xmlns:a16="http://schemas.microsoft.com/office/drawing/2014/main" id="{250E1561-BEC6-41F8-87EA-90F0BA90562E}"/>
              </a:ext>
            </a:extLst>
          </p:cNvPr>
          <p:cNvSpPr/>
          <p:nvPr/>
        </p:nvSpPr>
        <p:spPr>
          <a:xfrm>
            <a:off x="969818" y="5611091"/>
            <a:ext cx="2064327" cy="1025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53784BB-2D88-4656-BAAC-7475324BB864}"/>
              </a:ext>
            </a:extLst>
          </p:cNvPr>
          <p:cNvSpPr/>
          <p:nvPr/>
        </p:nvSpPr>
        <p:spPr>
          <a:xfrm>
            <a:off x="3034145" y="983673"/>
            <a:ext cx="1316182" cy="469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oter Placeholder 4">
            <a:extLst>
              <a:ext uri="{FF2B5EF4-FFF2-40B4-BE49-F238E27FC236}">
                <a16:creationId xmlns:a16="http://schemas.microsoft.com/office/drawing/2014/main" id="{768146A2-650A-66E2-0894-CDB597CD8B7C}"/>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4352584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FUNCTIONS</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16</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F15ACAE-7B18-CEB5-6747-9DD4BD1A517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9255610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93224" y="1476103"/>
            <a:ext cx="10175966" cy="2246769"/>
          </a:xfrm>
          <a:prstGeom prst="rect">
            <a:avLst/>
          </a:prstGeom>
          <a:noFill/>
        </p:spPr>
        <p:txBody>
          <a:bodyPr wrap="square" rtlCol="0">
            <a:spAutoFit/>
          </a:bodyPr>
          <a:lstStyle/>
          <a:p>
            <a:r>
              <a:rPr lang="en-US" sz="2000" b="1" dirty="0">
                <a:solidFill>
                  <a:schemeClr val="bg1"/>
                </a:solidFill>
              </a:rPr>
              <a:t>Functions</a:t>
            </a:r>
            <a:r>
              <a:rPr lang="en-US" sz="2000" dirty="0">
                <a:solidFill>
                  <a:schemeClr val="bg1"/>
                </a:solidFill>
              </a:rPr>
              <a:t> are used to do calculations in SQL.</a:t>
            </a:r>
          </a:p>
          <a:p>
            <a:r>
              <a:rPr lang="en-US" sz="2000" dirty="0">
                <a:solidFill>
                  <a:schemeClr val="bg1"/>
                </a:solidFill>
              </a:rPr>
              <a:t>E.g.- storing marks of a student by using SUM().</a:t>
            </a:r>
          </a:p>
          <a:p>
            <a:endParaRPr lang="en-US" sz="2000" dirty="0">
              <a:solidFill>
                <a:schemeClr val="bg1"/>
              </a:solidFill>
            </a:endParaRPr>
          </a:p>
          <a:p>
            <a:r>
              <a:rPr lang="en-US" sz="2000" dirty="0">
                <a:solidFill>
                  <a:schemeClr val="bg1"/>
                </a:solidFill>
              </a:rPr>
              <a:t>There are </a:t>
            </a:r>
            <a:r>
              <a:rPr lang="en-US" sz="2000" b="1" dirty="0">
                <a:solidFill>
                  <a:schemeClr val="bg1"/>
                </a:solidFill>
              </a:rPr>
              <a:t>two types </a:t>
            </a:r>
            <a:r>
              <a:rPr lang="en-US" sz="2000" dirty="0">
                <a:solidFill>
                  <a:schemeClr val="bg1"/>
                </a:solidFill>
              </a:rPr>
              <a:t>of functions—</a:t>
            </a:r>
          </a:p>
          <a:p>
            <a:pPr marL="457200" indent="-457200">
              <a:buAutoNum type="arabicPeriod"/>
            </a:pPr>
            <a:r>
              <a:rPr lang="en-US" sz="2000" dirty="0">
                <a:solidFill>
                  <a:schemeClr val="bg1"/>
                </a:solidFill>
              </a:rPr>
              <a:t>System defined functions – predefined functions given by the system</a:t>
            </a:r>
          </a:p>
          <a:p>
            <a:pPr marL="457200" indent="-457200">
              <a:buAutoNum type="arabicPeriod"/>
            </a:pPr>
            <a:r>
              <a:rPr lang="en-US" sz="2000" dirty="0">
                <a:solidFill>
                  <a:schemeClr val="bg1"/>
                </a:solidFill>
              </a:rPr>
              <a:t>User defined functions – user create functions for customized calculations</a:t>
            </a:r>
          </a:p>
          <a:p>
            <a:pPr marL="457200" indent="-457200"/>
            <a:endParaRPr lang="en-US" sz="2000" dirty="0">
              <a:solidFill>
                <a:schemeClr val="bg1"/>
              </a:solidFill>
            </a:endParaRPr>
          </a:p>
        </p:txBody>
      </p:sp>
      <p:sp>
        <p:nvSpPr>
          <p:cNvPr id="2" name="Footer Placeholder 1">
            <a:extLst>
              <a:ext uri="{FF2B5EF4-FFF2-40B4-BE49-F238E27FC236}">
                <a16:creationId xmlns:a16="http://schemas.microsoft.com/office/drawing/2014/main" id="{BA91F6F0-16E3-7766-D7F4-61A6F61D98CC}"/>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900558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28727" y="208085"/>
            <a:ext cx="10175966" cy="6555641"/>
          </a:xfrm>
          <a:prstGeom prst="rect">
            <a:avLst/>
          </a:prstGeom>
          <a:noFill/>
        </p:spPr>
        <p:txBody>
          <a:bodyPr wrap="square" rtlCol="0">
            <a:spAutoFit/>
          </a:bodyPr>
          <a:lstStyle/>
          <a:p>
            <a:r>
              <a:rPr lang="en-US" sz="2000" b="1" dirty="0">
                <a:solidFill>
                  <a:schemeClr val="bg1"/>
                </a:solidFill>
              </a:rPr>
              <a:t>SYSTEM DEFINED FUNCTIONS</a:t>
            </a:r>
          </a:p>
          <a:p>
            <a:endParaRPr lang="en-US" sz="2000" b="1" dirty="0">
              <a:solidFill>
                <a:schemeClr val="bg1"/>
              </a:solidFill>
            </a:endParaRPr>
          </a:p>
          <a:p>
            <a:r>
              <a:rPr lang="en-US" sz="2000" b="1" dirty="0">
                <a:solidFill>
                  <a:schemeClr val="bg1"/>
                </a:solidFill>
              </a:rPr>
              <a:t>1. Aggregate functions—</a:t>
            </a:r>
          </a:p>
          <a:p>
            <a:endParaRPr lang="en-US" sz="2000" b="1" dirty="0">
              <a:solidFill>
                <a:schemeClr val="bg1"/>
              </a:solidFill>
            </a:endParaRPr>
          </a:p>
          <a:p>
            <a:pPr marL="457200" indent="-457200">
              <a:buFont typeface="Arial" pitchFamily="34" charset="0"/>
              <a:buChar char="•"/>
            </a:pPr>
            <a:r>
              <a:rPr lang="en-US" sz="2000" dirty="0">
                <a:solidFill>
                  <a:schemeClr val="bg1"/>
                </a:solidFill>
              </a:rPr>
              <a:t>Sum() – gives </a:t>
            </a:r>
            <a:r>
              <a:rPr lang="en-US" sz="2000" dirty="0" err="1">
                <a:solidFill>
                  <a:schemeClr val="bg1"/>
                </a:solidFill>
              </a:rPr>
              <a:t>totalvalue</a:t>
            </a:r>
            <a:endParaRPr lang="en-US" sz="2000" dirty="0">
              <a:solidFill>
                <a:schemeClr val="bg1"/>
              </a:solidFill>
            </a:endParaRPr>
          </a:p>
          <a:p>
            <a:pPr marL="457200" indent="-457200"/>
            <a:r>
              <a:rPr lang="en-US" sz="2000" dirty="0">
                <a:solidFill>
                  <a:schemeClr val="bg1"/>
                </a:solidFill>
              </a:rPr>
              <a:t>		SELECT SUM(</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marL="457200" indent="-457200">
              <a:buFont typeface="Arial" pitchFamily="34" charset="0"/>
              <a:buChar char="•"/>
            </a:pPr>
            <a:endParaRPr lang="en-US" sz="2000" dirty="0">
              <a:solidFill>
                <a:schemeClr val="bg1"/>
              </a:solidFill>
            </a:endParaRPr>
          </a:p>
          <a:p>
            <a:pPr marL="457200" indent="-457200">
              <a:buFont typeface="Arial" pitchFamily="34" charset="0"/>
              <a:buChar char="•"/>
            </a:pPr>
            <a:r>
              <a:rPr lang="en-US" sz="2000" dirty="0">
                <a:solidFill>
                  <a:schemeClr val="bg1"/>
                </a:solidFill>
              </a:rPr>
              <a:t>Max()– gives highest value</a:t>
            </a:r>
          </a:p>
          <a:p>
            <a:pPr marL="457200" indent="-457200"/>
            <a:r>
              <a:rPr lang="en-US" sz="2000" dirty="0">
                <a:solidFill>
                  <a:schemeClr val="bg1"/>
                </a:solidFill>
              </a:rPr>
              <a:t>		 SELECT MAX(</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marL="457200" indent="-457200">
              <a:buFont typeface="Arial" pitchFamily="34" charset="0"/>
              <a:buChar char="•"/>
            </a:pPr>
            <a:endParaRPr lang="en-US" sz="2000" dirty="0">
              <a:solidFill>
                <a:schemeClr val="bg1"/>
              </a:solidFill>
            </a:endParaRPr>
          </a:p>
          <a:p>
            <a:pPr marL="457200" indent="-457200">
              <a:buFont typeface="Arial" pitchFamily="34" charset="0"/>
              <a:buChar char="•"/>
            </a:pPr>
            <a:r>
              <a:rPr lang="en-US" sz="2000" dirty="0">
                <a:solidFill>
                  <a:schemeClr val="bg1"/>
                </a:solidFill>
              </a:rPr>
              <a:t>Min()– gives lowest value</a:t>
            </a:r>
          </a:p>
          <a:p>
            <a:pPr marL="457200" indent="-457200"/>
            <a:r>
              <a:rPr lang="en-US" sz="2000" dirty="0">
                <a:solidFill>
                  <a:schemeClr val="bg1"/>
                </a:solidFill>
              </a:rPr>
              <a:t>		 SELECT MIN(</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marL="457200" indent="-457200">
              <a:buFont typeface="Arial" pitchFamily="34" charset="0"/>
              <a:buChar char="•"/>
            </a:pPr>
            <a:endParaRPr lang="en-US" sz="2000" dirty="0">
              <a:solidFill>
                <a:schemeClr val="bg1"/>
              </a:solidFill>
            </a:endParaRPr>
          </a:p>
          <a:p>
            <a:pPr marL="457200" indent="-457200">
              <a:buFont typeface="Arial" pitchFamily="34" charset="0"/>
              <a:buChar char="•"/>
            </a:pPr>
            <a:r>
              <a:rPr lang="en-US" sz="2000" dirty="0">
                <a:solidFill>
                  <a:schemeClr val="bg1"/>
                </a:solidFill>
              </a:rPr>
              <a:t>Count()– gives count of records</a:t>
            </a:r>
          </a:p>
          <a:p>
            <a:pPr marL="457200" indent="-457200"/>
            <a:r>
              <a:rPr lang="en-US" sz="2000" dirty="0">
                <a:solidFill>
                  <a:schemeClr val="bg1"/>
                </a:solidFill>
              </a:rPr>
              <a:t>		 SELECT COUNT(*) FROM </a:t>
            </a:r>
            <a:r>
              <a:rPr lang="en-US" sz="2000" dirty="0" err="1">
                <a:solidFill>
                  <a:schemeClr val="bg1"/>
                </a:solidFill>
              </a:rPr>
              <a:t>tablename</a:t>
            </a:r>
            <a:r>
              <a:rPr lang="en-US" sz="2000" dirty="0">
                <a:solidFill>
                  <a:schemeClr val="bg1"/>
                </a:solidFill>
              </a:rPr>
              <a:t>;</a:t>
            </a:r>
          </a:p>
          <a:p>
            <a:pPr marL="457200" indent="-457200">
              <a:buFont typeface="Arial" pitchFamily="34" charset="0"/>
              <a:buChar char="•"/>
            </a:pPr>
            <a:endParaRPr lang="en-US" sz="2000" dirty="0">
              <a:solidFill>
                <a:schemeClr val="bg1"/>
              </a:solidFill>
            </a:endParaRPr>
          </a:p>
          <a:p>
            <a:pPr marL="457200" indent="-457200">
              <a:buFont typeface="Arial" pitchFamily="34" charset="0"/>
              <a:buChar char="•"/>
            </a:pPr>
            <a:r>
              <a:rPr lang="en-US" sz="2000" dirty="0">
                <a:solidFill>
                  <a:schemeClr val="bg1"/>
                </a:solidFill>
              </a:rPr>
              <a:t>Distinct()– gives unique values without duplicates</a:t>
            </a:r>
          </a:p>
          <a:p>
            <a:pPr marL="457200" indent="-457200"/>
            <a:r>
              <a:rPr lang="en-US" sz="2000" dirty="0">
                <a:solidFill>
                  <a:schemeClr val="bg1"/>
                </a:solidFill>
              </a:rPr>
              <a:t>		 SELECT DISTINCT(</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marL="457200" indent="-457200">
              <a:buFont typeface="Arial" pitchFamily="34" charset="0"/>
              <a:buChar char="•"/>
            </a:pPr>
            <a:endParaRPr lang="en-US" sz="2000" dirty="0">
              <a:solidFill>
                <a:schemeClr val="bg1"/>
              </a:solidFill>
            </a:endParaRPr>
          </a:p>
          <a:p>
            <a:pPr marL="457200" indent="-457200">
              <a:buFont typeface="Arial" pitchFamily="34" charset="0"/>
              <a:buChar char="•"/>
            </a:pPr>
            <a:r>
              <a:rPr lang="en-US" sz="2000" dirty="0">
                <a:solidFill>
                  <a:schemeClr val="bg1"/>
                </a:solidFill>
              </a:rPr>
              <a:t>Avg()– gives average value</a:t>
            </a:r>
          </a:p>
          <a:p>
            <a:pPr marL="914400" lvl="1" indent="-457200"/>
            <a:r>
              <a:rPr lang="en-US" sz="2000" dirty="0">
                <a:solidFill>
                  <a:schemeClr val="bg1"/>
                </a:solidFill>
              </a:rPr>
              <a:t>	 SELECT AVG(</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p:txBody>
      </p:sp>
      <p:sp>
        <p:nvSpPr>
          <p:cNvPr id="2" name="Footer Placeholder 1">
            <a:extLst>
              <a:ext uri="{FF2B5EF4-FFF2-40B4-BE49-F238E27FC236}">
                <a16:creationId xmlns:a16="http://schemas.microsoft.com/office/drawing/2014/main" id="{821BD4DB-B1BD-1542-68D2-9DC93A6AC39F}"/>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985783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CBF3754-53B3-4C95-9F74-5A23EDB63D8D}"/>
              </a:ext>
            </a:extLst>
          </p:cNvPr>
          <p:cNvPicPr>
            <a:picLocks noChangeAspect="1"/>
          </p:cNvPicPr>
          <p:nvPr/>
        </p:nvPicPr>
        <p:blipFill rotWithShape="1">
          <a:blip r:embed="rId2"/>
          <a:srcRect l="15909" t="19986" r="44545" b="53941"/>
          <a:stretch/>
        </p:blipFill>
        <p:spPr>
          <a:xfrm>
            <a:off x="1607126" y="451107"/>
            <a:ext cx="6816437" cy="2526783"/>
          </a:xfrm>
          <a:prstGeom prst="rect">
            <a:avLst/>
          </a:prstGeom>
          <a:ln>
            <a:solidFill>
              <a:srgbClr val="00B0F0"/>
            </a:solidFill>
          </a:ln>
        </p:spPr>
      </p:pic>
      <p:pic>
        <p:nvPicPr>
          <p:cNvPr id="3" name="Picture 2">
            <a:extLst>
              <a:ext uri="{FF2B5EF4-FFF2-40B4-BE49-F238E27FC236}">
                <a16:creationId xmlns:a16="http://schemas.microsoft.com/office/drawing/2014/main" id="{2F18793C-3830-496E-8F66-9B4B69D917D2}"/>
              </a:ext>
            </a:extLst>
          </p:cNvPr>
          <p:cNvPicPr>
            <a:picLocks noChangeAspect="1"/>
          </p:cNvPicPr>
          <p:nvPr/>
        </p:nvPicPr>
        <p:blipFill rotWithShape="1">
          <a:blip r:embed="rId3"/>
          <a:srcRect l="15796" t="23826" r="45455" b="53739"/>
          <a:stretch/>
        </p:blipFill>
        <p:spPr>
          <a:xfrm>
            <a:off x="3948543" y="3638549"/>
            <a:ext cx="6816437" cy="2218841"/>
          </a:xfrm>
          <a:prstGeom prst="rect">
            <a:avLst/>
          </a:prstGeom>
          <a:ln>
            <a:solidFill>
              <a:srgbClr val="00B0F0"/>
            </a:solidFill>
          </a:ln>
        </p:spPr>
      </p:pic>
      <p:sp>
        <p:nvSpPr>
          <p:cNvPr id="4" name="Footer Placeholder 3">
            <a:extLst>
              <a:ext uri="{FF2B5EF4-FFF2-40B4-BE49-F238E27FC236}">
                <a16:creationId xmlns:a16="http://schemas.microsoft.com/office/drawing/2014/main" id="{4B8E1167-7445-D0FA-4E7A-1315C51BFCF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659553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27189" y="290293"/>
            <a:ext cx="10230519" cy="707886"/>
          </a:xfrm>
          <a:prstGeom prst="rect">
            <a:avLst/>
          </a:prstGeom>
        </p:spPr>
        <p:txBody>
          <a:bodyPr wrap="square">
            <a:spAutoFit/>
          </a:bodyPr>
          <a:lstStyle/>
          <a:p>
            <a:r>
              <a:rPr lang="en-IN" sz="2000" dirty="0">
                <a:solidFill>
                  <a:schemeClr val="bg1"/>
                </a:solidFill>
              </a:rPr>
              <a:t>Here is the location path, where all your data from workbench will be stored. You can take a backup from this path when you need. Click </a:t>
            </a:r>
            <a:r>
              <a:rPr lang="en-IN" sz="2000" b="1" dirty="0">
                <a:solidFill>
                  <a:schemeClr val="bg1"/>
                </a:solidFill>
              </a:rPr>
              <a:t>NEXT</a:t>
            </a:r>
          </a:p>
        </p:txBody>
      </p:sp>
      <p:pic>
        <p:nvPicPr>
          <p:cNvPr id="4" name="Picture 3">
            <a:extLst>
              <a:ext uri="{FF2B5EF4-FFF2-40B4-BE49-F238E27FC236}">
                <a16:creationId xmlns:a16="http://schemas.microsoft.com/office/drawing/2014/main" id="{F23E3C28-A3B7-4CFE-BD74-B9DAF63AA0D2}"/>
              </a:ext>
            </a:extLst>
          </p:cNvPr>
          <p:cNvPicPr>
            <a:picLocks noChangeAspect="1"/>
          </p:cNvPicPr>
          <p:nvPr/>
        </p:nvPicPr>
        <p:blipFill rotWithShape="1">
          <a:blip r:embed="rId2">
            <a:extLst>
              <a:ext uri="{28A0092B-C50C-407E-A947-70E740481C1C}">
                <a14:useLocalDpi xmlns:a14="http://schemas.microsoft.com/office/drawing/2010/main" val="0"/>
              </a:ext>
            </a:extLst>
          </a:blip>
          <a:srcRect l="21363" t="8262" r="21819" b="15372"/>
          <a:stretch/>
        </p:blipFill>
        <p:spPr>
          <a:xfrm>
            <a:off x="2725647" y="940787"/>
            <a:ext cx="7515720" cy="5679247"/>
          </a:xfrm>
          <a:prstGeom prst="rect">
            <a:avLst/>
          </a:prstGeom>
          <a:ln>
            <a:solidFill>
              <a:srgbClr val="00B0F0"/>
            </a:solidFill>
          </a:ln>
        </p:spPr>
      </p:pic>
      <p:sp>
        <p:nvSpPr>
          <p:cNvPr id="6" name="Rectangle 5">
            <a:extLst>
              <a:ext uri="{FF2B5EF4-FFF2-40B4-BE49-F238E27FC236}">
                <a16:creationId xmlns:a16="http://schemas.microsoft.com/office/drawing/2014/main" id="{B5B6F87B-B30A-4A14-943E-25C65B2F4777}"/>
              </a:ext>
            </a:extLst>
          </p:cNvPr>
          <p:cNvSpPr/>
          <p:nvPr/>
        </p:nvSpPr>
        <p:spPr>
          <a:xfrm>
            <a:off x="5001491" y="2230582"/>
            <a:ext cx="2854036" cy="3186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B156E77-6364-44EC-B545-2903E30E3CB6}"/>
              </a:ext>
            </a:extLst>
          </p:cNvPr>
          <p:cNvSpPr/>
          <p:nvPr/>
        </p:nvSpPr>
        <p:spPr>
          <a:xfrm>
            <a:off x="8437418" y="6165273"/>
            <a:ext cx="1028935" cy="5680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8D996331-D490-9108-DDA7-9EDAFB2D71B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04608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15F20BC-6F7D-472D-8476-9A473F85C006}"/>
              </a:ext>
            </a:extLst>
          </p:cNvPr>
          <p:cNvPicPr>
            <a:picLocks noChangeAspect="1"/>
          </p:cNvPicPr>
          <p:nvPr/>
        </p:nvPicPr>
        <p:blipFill rotWithShape="1">
          <a:blip r:embed="rId2"/>
          <a:srcRect l="16250" t="38176" r="45113" b="36761"/>
          <a:stretch/>
        </p:blipFill>
        <p:spPr>
          <a:xfrm>
            <a:off x="1704109" y="352758"/>
            <a:ext cx="7467600" cy="2723482"/>
          </a:xfrm>
          <a:prstGeom prst="rect">
            <a:avLst/>
          </a:prstGeom>
          <a:ln>
            <a:solidFill>
              <a:srgbClr val="00B0F0"/>
            </a:solidFill>
          </a:ln>
        </p:spPr>
      </p:pic>
      <p:pic>
        <p:nvPicPr>
          <p:cNvPr id="5" name="Picture 4">
            <a:extLst>
              <a:ext uri="{FF2B5EF4-FFF2-40B4-BE49-F238E27FC236}">
                <a16:creationId xmlns:a16="http://schemas.microsoft.com/office/drawing/2014/main" id="{619083E1-142E-4B5D-802A-489D37081678}"/>
              </a:ext>
            </a:extLst>
          </p:cNvPr>
          <p:cNvPicPr>
            <a:picLocks noChangeAspect="1"/>
          </p:cNvPicPr>
          <p:nvPr/>
        </p:nvPicPr>
        <p:blipFill rotWithShape="1">
          <a:blip r:embed="rId3"/>
          <a:srcRect l="16363" t="38378" r="38750" b="36761"/>
          <a:stretch/>
        </p:blipFill>
        <p:spPr>
          <a:xfrm>
            <a:off x="1704109" y="3366653"/>
            <a:ext cx="7467600" cy="2325357"/>
          </a:xfrm>
          <a:prstGeom prst="rect">
            <a:avLst/>
          </a:prstGeom>
          <a:ln>
            <a:solidFill>
              <a:srgbClr val="00B0F0"/>
            </a:solidFill>
          </a:ln>
        </p:spPr>
      </p:pic>
      <p:sp>
        <p:nvSpPr>
          <p:cNvPr id="2" name="Footer Placeholder 1">
            <a:extLst>
              <a:ext uri="{FF2B5EF4-FFF2-40B4-BE49-F238E27FC236}">
                <a16:creationId xmlns:a16="http://schemas.microsoft.com/office/drawing/2014/main" id="{99E06CFE-9B42-6FE9-9D47-C5E595FC1AE0}"/>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2837790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7FFE410-C6F8-4875-8118-B880626856DF}"/>
              </a:ext>
            </a:extLst>
          </p:cNvPr>
          <p:cNvPicPr>
            <a:picLocks noChangeAspect="1"/>
          </p:cNvPicPr>
          <p:nvPr/>
        </p:nvPicPr>
        <p:blipFill rotWithShape="1">
          <a:blip r:embed="rId2"/>
          <a:srcRect l="16591" t="34336" r="41137" b="41006"/>
          <a:stretch/>
        </p:blipFill>
        <p:spPr>
          <a:xfrm>
            <a:off x="1510145" y="609451"/>
            <a:ext cx="6844146" cy="2244585"/>
          </a:xfrm>
          <a:prstGeom prst="rect">
            <a:avLst/>
          </a:prstGeom>
          <a:ln>
            <a:solidFill>
              <a:srgbClr val="00B0F0"/>
            </a:solidFill>
          </a:ln>
        </p:spPr>
      </p:pic>
      <p:pic>
        <p:nvPicPr>
          <p:cNvPr id="5" name="Picture 4">
            <a:extLst>
              <a:ext uri="{FF2B5EF4-FFF2-40B4-BE49-F238E27FC236}">
                <a16:creationId xmlns:a16="http://schemas.microsoft.com/office/drawing/2014/main" id="{B3DD635B-E829-4804-AC47-ABFE0FEE7F17}"/>
              </a:ext>
            </a:extLst>
          </p:cNvPr>
          <p:cNvPicPr>
            <a:picLocks noChangeAspect="1"/>
          </p:cNvPicPr>
          <p:nvPr/>
        </p:nvPicPr>
        <p:blipFill rotWithShape="1">
          <a:blip r:embed="rId3"/>
          <a:srcRect l="15909" t="38378" r="50000" b="40804"/>
          <a:stretch/>
        </p:blipFill>
        <p:spPr>
          <a:xfrm>
            <a:off x="1510145" y="3533774"/>
            <a:ext cx="6844146" cy="2349835"/>
          </a:xfrm>
          <a:prstGeom prst="rect">
            <a:avLst/>
          </a:prstGeom>
          <a:ln>
            <a:solidFill>
              <a:srgbClr val="00B0F0"/>
            </a:solidFill>
          </a:ln>
        </p:spPr>
      </p:pic>
      <p:sp>
        <p:nvSpPr>
          <p:cNvPr id="2" name="Footer Placeholder 1">
            <a:extLst>
              <a:ext uri="{FF2B5EF4-FFF2-40B4-BE49-F238E27FC236}">
                <a16:creationId xmlns:a16="http://schemas.microsoft.com/office/drawing/2014/main" id="{41BB6201-CD5D-72D9-65EA-AB83817E85C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4785440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F3C786DD-2738-404F-A5BB-411619C5D51E}"/>
              </a:ext>
            </a:extLst>
          </p:cNvPr>
          <p:cNvPicPr>
            <a:picLocks noChangeAspect="1"/>
          </p:cNvPicPr>
          <p:nvPr/>
        </p:nvPicPr>
        <p:blipFill rotWithShape="1">
          <a:blip r:embed="rId2"/>
          <a:srcRect l="16250" t="42421" r="42500" b="33729"/>
          <a:stretch/>
        </p:blipFill>
        <p:spPr>
          <a:xfrm>
            <a:off x="1967346" y="365051"/>
            <a:ext cx="7032352" cy="2286001"/>
          </a:xfrm>
          <a:prstGeom prst="rect">
            <a:avLst/>
          </a:prstGeom>
          <a:ln>
            <a:solidFill>
              <a:srgbClr val="00B0F0"/>
            </a:solidFill>
          </a:ln>
        </p:spPr>
      </p:pic>
      <p:pic>
        <p:nvPicPr>
          <p:cNvPr id="3" name="Picture 2">
            <a:extLst>
              <a:ext uri="{FF2B5EF4-FFF2-40B4-BE49-F238E27FC236}">
                <a16:creationId xmlns:a16="http://schemas.microsoft.com/office/drawing/2014/main" id="{7099F8E4-572F-4000-9DA2-26CE4F6706BB}"/>
              </a:ext>
            </a:extLst>
          </p:cNvPr>
          <p:cNvPicPr>
            <a:picLocks noChangeAspect="1"/>
          </p:cNvPicPr>
          <p:nvPr/>
        </p:nvPicPr>
        <p:blipFill rotWithShape="1">
          <a:blip r:embed="rId3"/>
          <a:srcRect l="16250" t="45452" r="35909" b="33528"/>
          <a:stretch/>
        </p:blipFill>
        <p:spPr>
          <a:xfrm>
            <a:off x="1967346" y="2938029"/>
            <a:ext cx="8664998" cy="2140527"/>
          </a:xfrm>
          <a:prstGeom prst="rect">
            <a:avLst/>
          </a:prstGeom>
          <a:ln>
            <a:solidFill>
              <a:srgbClr val="00B0F0"/>
            </a:solidFill>
          </a:ln>
        </p:spPr>
      </p:pic>
      <p:sp>
        <p:nvSpPr>
          <p:cNvPr id="4" name="TextBox 3">
            <a:extLst>
              <a:ext uri="{FF2B5EF4-FFF2-40B4-BE49-F238E27FC236}">
                <a16:creationId xmlns:a16="http://schemas.microsoft.com/office/drawing/2014/main" id="{CEBB1D48-275D-40DD-8B80-B0D3ADB78638}"/>
              </a:ext>
            </a:extLst>
          </p:cNvPr>
          <p:cNvSpPr txBox="1"/>
          <p:nvPr/>
        </p:nvSpPr>
        <p:spPr>
          <a:xfrm>
            <a:off x="2223654" y="5374555"/>
            <a:ext cx="7744691" cy="707886"/>
          </a:xfrm>
          <a:prstGeom prst="rect">
            <a:avLst/>
          </a:prstGeom>
          <a:noFill/>
          <a:ln>
            <a:solidFill>
              <a:schemeClr val="tx1"/>
            </a:solidFill>
          </a:ln>
        </p:spPr>
        <p:txBody>
          <a:bodyPr wrap="square" rtlCol="0">
            <a:spAutoFit/>
          </a:bodyPr>
          <a:lstStyle/>
          <a:p>
            <a:r>
              <a:rPr lang="en-US" sz="2000" dirty="0">
                <a:solidFill>
                  <a:schemeClr val="bg1"/>
                </a:solidFill>
              </a:rPr>
              <a:t>Here, average function output is in decimal format, if you don’t want it in decimal format use ROUND() to get output in whole no.  </a:t>
            </a:r>
          </a:p>
        </p:txBody>
      </p:sp>
      <p:sp>
        <p:nvSpPr>
          <p:cNvPr id="5" name="Footer Placeholder 4">
            <a:extLst>
              <a:ext uri="{FF2B5EF4-FFF2-40B4-BE49-F238E27FC236}">
                <a16:creationId xmlns:a16="http://schemas.microsoft.com/office/drawing/2014/main" id="{52C18D1F-F43D-2D08-96A9-85CDDE8D900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483389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162052" y="256903"/>
            <a:ext cx="10175966" cy="6247864"/>
          </a:xfrm>
          <a:prstGeom prst="rect">
            <a:avLst/>
          </a:prstGeom>
          <a:noFill/>
        </p:spPr>
        <p:txBody>
          <a:bodyPr wrap="square" rtlCol="0">
            <a:spAutoFit/>
          </a:bodyPr>
          <a:lstStyle/>
          <a:p>
            <a:r>
              <a:rPr lang="en-US" sz="2000" b="1" dirty="0">
                <a:solidFill>
                  <a:schemeClr val="bg1"/>
                </a:solidFill>
              </a:rPr>
              <a:t>2. Text functions—</a:t>
            </a:r>
          </a:p>
          <a:p>
            <a:endParaRPr lang="en-US" sz="2000" b="1" dirty="0">
              <a:solidFill>
                <a:schemeClr val="bg1"/>
              </a:solidFill>
            </a:endParaRPr>
          </a:p>
          <a:p>
            <a:pPr>
              <a:buFont typeface="Arial" pitchFamily="34" charset="0"/>
              <a:buChar char="•"/>
            </a:pPr>
            <a:r>
              <a:rPr lang="en-US" sz="2000" b="1" dirty="0">
                <a:solidFill>
                  <a:schemeClr val="bg1"/>
                </a:solidFill>
              </a:rPr>
              <a:t> </a:t>
            </a:r>
            <a:r>
              <a:rPr lang="en-US" sz="2000" dirty="0" err="1">
                <a:solidFill>
                  <a:schemeClr val="bg1"/>
                </a:solidFill>
              </a:rPr>
              <a:t>concate</a:t>
            </a:r>
            <a:r>
              <a:rPr lang="en-US" sz="2000" dirty="0">
                <a:solidFill>
                  <a:schemeClr val="bg1"/>
                </a:solidFill>
              </a:rPr>
              <a:t>()– merge or add two text columns</a:t>
            </a:r>
          </a:p>
          <a:p>
            <a:r>
              <a:rPr lang="en-US" sz="2000" dirty="0">
                <a:solidFill>
                  <a:schemeClr val="bg1"/>
                </a:solidFill>
              </a:rPr>
              <a:t>	SELECT CONCAT(columnname1, columnname2)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upper()– convert text in capital letters</a:t>
            </a:r>
          </a:p>
          <a:p>
            <a:r>
              <a:rPr lang="en-US" sz="2000" dirty="0">
                <a:solidFill>
                  <a:schemeClr val="bg1"/>
                </a:solidFill>
              </a:rPr>
              <a:t>	SELECT UPPER(</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lower()– convert text in lower letters</a:t>
            </a:r>
          </a:p>
          <a:p>
            <a:r>
              <a:rPr lang="en-US" sz="2000" dirty="0">
                <a:solidFill>
                  <a:schemeClr val="bg1"/>
                </a:solidFill>
              </a:rPr>
              <a:t>	SELECT LOWER(</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trim()– remove unnecessary space of text</a:t>
            </a:r>
          </a:p>
          <a:p>
            <a:r>
              <a:rPr lang="en-US" sz="2000" dirty="0">
                <a:solidFill>
                  <a:schemeClr val="bg1"/>
                </a:solidFill>
              </a:rPr>
              <a:t>	SELECT TRIM(</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a:t>
            </a:r>
            <a:r>
              <a:rPr lang="en-US" sz="2000" dirty="0" err="1">
                <a:solidFill>
                  <a:schemeClr val="bg1"/>
                </a:solidFill>
              </a:rPr>
              <a:t>ltri</a:t>
            </a:r>
            <a:r>
              <a:rPr lang="en-US" sz="2000" dirty="0">
                <a:solidFill>
                  <a:schemeClr val="bg1"/>
                </a:solidFill>
              </a:rPr>
              <a:t>()– remove space of text from left</a:t>
            </a:r>
          </a:p>
          <a:p>
            <a:r>
              <a:rPr lang="en-US" sz="2000" dirty="0">
                <a:solidFill>
                  <a:schemeClr val="bg1"/>
                </a:solidFill>
              </a:rPr>
              <a:t>	SELECT LTRIM(</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a:t>
            </a:r>
            <a:r>
              <a:rPr lang="en-US" sz="2000" dirty="0" err="1">
                <a:solidFill>
                  <a:schemeClr val="bg1"/>
                </a:solidFill>
              </a:rPr>
              <a:t>rtrim</a:t>
            </a:r>
            <a:r>
              <a:rPr lang="en-US" sz="2000" dirty="0">
                <a:solidFill>
                  <a:schemeClr val="bg1"/>
                </a:solidFill>
              </a:rPr>
              <a:t>()– remove space of text from right</a:t>
            </a:r>
          </a:p>
          <a:p>
            <a:pPr lvl="1"/>
            <a:r>
              <a:rPr lang="en-US" sz="2000" dirty="0">
                <a:solidFill>
                  <a:schemeClr val="bg1"/>
                </a:solidFill>
              </a:rPr>
              <a:t>	SELECT RTRIM(</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length()– length of text</a:t>
            </a:r>
          </a:p>
          <a:p>
            <a:r>
              <a:rPr lang="en-US" sz="2000" dirty="0">
                <a:solidFill>
                  <a:schemeClr val="bg1"/>
                </a:solidFill>
              </a:rPr>
              <a:t>	SELECT LENGTH(</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a:t>
            </a:r>
            <a:r>
              <a:rPr lang="en-US" sz="2000" dirty="0" err="1">
                <a:solidFill>
                  <a:schemeClr val="bg1"/>
                </a:solidFill>
              </a:rPr>
              <a:t>charlength</a:t>
            </a:r>
            <a:r>
              <a:rPr lang="en-US" sz="2000" dirty="0">
                <a:solidFill>
                  <a:schemeClr val="bg1"/>
                </a:solidFill>
              </a:rPr>
              <a:t>()– find position of text/string(NOT SUPPORTED IN MYSQL, USE INSTR())</a:t>
            </a:r>
          </a:p>
          <a:p>
            <a:r>
              <a:rPr lang="en-US" sz="2000" dirty="0">
                <a:solidFill>
                  <a:schemeClr val="bg1"/>
                </a:solidFill>
              </a:rPr>
              <a:t>	SELECT CHARINDEX(letter to find ,</a:t>
            </a:r>
            <a:r>
              <a:rPr lang="en-US" sz="2000" dirty="0" err="1">
                <a:solidFill>
                  <a:schemeClr val="bg1"/>
                </a:solidFill>
              </a:rPr>
              <a:t>columnname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a:t>
            </a:r>
            <a:r>
              <a:rPr lang="en-US" sz="2000" dirty="0" err="1">
                <a:solidFill>
                  <a:schemeClr val="bg1"/>
                </a:solidFill>
              </a:rPr>
              <a:t>Instr</a:t>
            </a:r>
            <a:r>
              <a:rPr lang="en-US" sz="2000" dirty="0">
                <a:solidFill>
                  <a:schemeClr val="bg1"/>
                </a:solidFill>
              </a:rPr>
              <a:t>()– find position of text/string</a:t>
            </a:r>
          </a:p>
          <a:p>
            <a:r>
              <a:rPr lang="en-US" sz="2000" dirty="0">
                <a:solidFill>
                  <a:schemeClr val="bg1"/>
                </a:solidFill>
              </a:rPr>
              <a:t>	SELECT INSTR(</a:t>
            </a:r>
            <a:r>
              <a:rPr lang="en-US" sz="2000" dirty="0" err="1">
                <a:solidFill>
                  <a:schemeClr val="bg1"/>
                </a:solidFill>
              </a:rPr>
              <a:t>columnname</a:t>
            </a:r>
            <a:r>
              <a:rPr lang="en-US" sz="2000" dirty="0">
                <a:solidFill>
                  <a:schemeClr val="bg1"/>
                </a:solidFill>
              </a:rPr>
              <a:t> ,letter to find ) FROM </a:t>
            </a:r>
            <a:r>
              <a:rPr lang="en-US" sz="2000" dirty="0" err="1">
                <a:solidFill>
                  <a:schemeClr val="bg1"/>
                </a:solidFill>
              </a:rPr>
              <a:t>tablename</a:t>
            </a:r>
            <a:r>
              <a:rPr lang="en-US" sz="2000" dirty="0">
                <a:solidFill>
                  <a:schemeClr val="bg1"/>
                </a:solidFill>
              </a:rPr>
              <a:t>;</a:t>
            </a:r>
          </a:p>
        </p:txBody>
      </p:sp>
      <p:sp>
        <p:nvSpPr>
          <p:cNvPr id="2" name="Footer Placeholder 1">
            <a:extLst>
              <a:ext uri="{FF2B5EF4-FFF2-40B4-BE49-F238E27FC236}">
                <a16:creationId xmlns:a16="http://schemas.microsoft.com/office/drawing/2014/main" id="{B89F4735-9FC9-3190-CABB-CEAA7A41DAB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7477055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7E43BED2-C290-4EE2-B495-1EA8439B7243}"/>
              </a:ext>
            </a:extLst>
          </p:cNvPr>
          <p:cNvPicPr>
            <a:picLocks noChangeAspect="1"/>
          </p:cNvPicPr>
          <p:nvPr/>
        </p:nvPicPr>
        <p:blipFill rotWithShape="1">
          <a:blip r:embed="rId2"/>
          <a:srcRect l="18864" t="31911" r="31591" b="26453"/>
          <a:stretch/>
        </p:blipFill>
        <p:spPr>
          <a:xfrm>
            <a:off x="983673" y="287480"/>
            <a:ext cx="8174182" cy="3862118"/>
          </a:xfrm>
          <a:prstGeom prst="rect">
            <a:avLst/>
          </a:prstGeom>
          <a:ln>
            <a:solidFill>
              <a:srgbClr val="00B0F0"/>
            </a:solidFill>
          </a:ln>
        </p:spPr>
      </p:pic>
      <p:pic>
        <p:nvPicPr>
          <p:cNvPr id="3" name="Picture 2">
            <a:extLst>
              <a:ext uri="{FF2B5EF4-FFF2-40B4-BE49-F238E27FC236}">
                <a16:creationId xmlns:a16="http://schemas.microsoft.com/office/drawing/2014/main" id="{60DA1201-A11E-4CB8-8F2B-AB9D8CD12FEE}"/>
              </a:ext>
            </a:extLst>
          </p:cNvPr>
          <p:cNvPicPr>
            <a:picLocks noChangeAspect="1"/>
          </p:cNvPicPr>
          <p:nvPr/>
        </p:nvPicPr>
        <p:blipFill rotWithShape="1">
          <a:blip r:embed="rId3"/>
          <a:srcRect l="18523" t="38378" r="46250" b="45048"/>
          <a:stretch/>
        </p:blipFill>
        <p:spPr>
          <a:xfrm>
            <a:off x="1510144" y="4641273"/>
            <a:ext cx="6525492" cy="1726102"/>
          </a:xfrm>
          <a:prstGeom prst="rect">
            <a:avLst/>
          </a:prstGeom>
          <a:ln>
            <a:solidFill>
              <a:srgbClr val="00B0F0"/>
            </a:solidFill>
          </a:ln>
        </p:spPr>
      </p:pic>
      <p:sp>
        <p:nvSpPr>
          <p:cNvPr id="4" name="Footer Placeholder 3">
            <a:extLst>
              <a:ext uri="{FF2B5EF4-FFF2-40B4-BE49-F238E27FC236}">
                <a16:creationId xmlns:a16="http://schemas.microsoft.com/office/drawing/2014/main" id="{CC62C11F-8718-3913-50B6-134CCDEAC67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4148812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0AFD566-BE77-43C1-B721-23AF712762B2}"/>
              </a:ext>
            </a:extLst>
          </p:cNvPr>
          <p:cNvPicPr>
            <a:picLocks noChangeAspect="1"/>
          </p:cNvPicPr>
          <p:nvPr/>
        </p:nvPicPr>
        <p:blipFill rotWithShape="1">
          <a:blip r:embed="rId2"/>
          <a:srcRect l="18977" t="35751" r="52614" b="25240"/>
          <a:stretch/>
        </p:blipFill>
        <p:spPr>
          <a:xfrm>
            <a:off x="888904" y="1567295"/>
            <a:ext cx="5365924" cy="4142508"/>
          </a:xfrm>
          <a:prstGeom prst="rect">
            <a:avLst/>
          </a:prstGeom>
          <a:ln>
            <a:solidFill>
              <a:srgbClr val="00B0F0"/>
            </a:solidFill>
          </a:ln>
        </p:spPr>
      </p:pic>
      <p:pic>
        <p:nvPicPr>
          <p:cNvPr id="3" name="Picture 2">
            <a:extLst>
              <a:ext uri="{FF2B5EF4-FFF2-40B4-BE49-F238E27FC236}">
                <a16:creationId xmlns:a16="http://schemas.microsoft.com/office/drawing/2014/main" id="{E6E9AF15-396E-4659-AD4C-D4AB89AE44DC}"/>
              </a:ext>
            </a:extLst>
          </p:cNvPr>
          <p:cNvPicPr>
            <a:picLocks noChangeAspect="1"/>
          </p:cNvPicPr>
          <p:nvPr/>
        </p:nvPicPr>
        <p:blipFill rotWithShape="1">
          <a:blip r:embed="rId3"/>
          <a:srcRect l="18864" t="32314" r="53522" b="25240"/>
          <a:stretch/>
        </p:blipFill>
        <p:spPr>
          <a:xfrm>
            <a:off x="6597729" y="1369436"/>
            <a:ext cx="5251371" cy="4538225"/>
          </a:xfrm>
          <a:prstGeom prst="rect">
            <a:avLst/>
          </a:prstGeom>
          <a:ln>
            <a:solidFill>
              <a:srgbClr val="00B0F0"/>
            </a:solidFill>
          </a:ln>
        </p:spPr>
      </p:pic>
      <p:sp>
        <p:nvSpPr>
          <p:cNvPr id="4" name="Footer Placeholder 3">
            <a:extLst>
              <a:ext uri="{FF2B5EF4-FFF2-40B4-BE49-F238E27FC236}">
                <a16:creationId xmlns:a16="http://schemas.microsoft.com/office/drawing/2014/main" id="{B69F07CE-4299-0BD4-0516-EF7A4FBE2E5C}"/>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611223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BA36065-4BAE-40C4-BCA6-67180AFD4C7D}"/>
              </a:ext>
            </a:extLst>
          </p:cNvPr>
          <p:cNvPicPr>
            <a:picLocks noChangeAspect="1"/>
          </p:cNvPicPr>
          <p:nvPr/>
        </p:nvPicPr>
        <p:blipFill rotWithShape="1">
          <a:blip r:embed="rId2"/>
          <a:srcRect l="18295" t="35751" r="48523" b="46943"/>
          <a:stretch/>
        </p:blipFill>
        <p:spPr>
          <a:xfrm>
            <a:off x="1020908" y="277093"/>
            <a:ext cx="7093527" cy="2080078"/>
          </a:xfrm>
          <a:prstGeom prst="rect">
            <a:avLst/>
          </a:prstGeom>
          <a:ln>
            <a:solidFill>
              <a:srgbClr val="00B0F0"/>
            </a:solidFill>
          </a:ln>
        </p:spPr>
      </p:pic>
      <p:pic>
        <p:nvPicPr>
          <p:cNvPr id="3" name="Picture 2">
            <a:extLst>
              <a:ext uri="{FF2B5EF4-FFF2-40B4-BE49-F238E27FC236}">
                <a16:creationId xmlns:a16="http://schemas.microsoft.com/office/drawing/2014/main" id="{6B3DE778-912C-4F35-B7E0-033B44498F56}"/>
              </a:ext>
            </a:extLst>
          </p:cNvPr>
          <p:cNvPicPr>
            <a:picLocks noChangeAspect="1"/>
          </p:cNvPicPr>
          <p:nvPr/>
        </p:nvPicPr>
        <p:blipFill rotWithShape="1">
          <a:blip r:embed="rId3"/>
          <a:srcRect l="18750" t="36155" r="45682" b="46943"/>
          <a:stretch/>
        </p:blipFill>
        <p:spPr>
          <a:xfrm>
            <a:off x="1020907" y="2673927"/>
            <a:ext cx="7093527" cy="1895198"/>
          </a:xfrm>
          <a:prstGeom prst="rect">
            <a:avLst/>
          </a:prstGeom>
          <a:ln>
            <a:solidFill>
              <a:srgbClr val="00B0F0"/>
            </a:solidFill>
          </a:ln>
        </p:spPr>
      </p:pic>
      <p:pic>
        <p:nvPicPr>
          <p:cNvPr id="4" name="Picture 3">
            <a:extLst>
              <a:ext uri="{FF2B5EF4-FFF2-40B4-BE49-F238E27FC236}">
                <a16:creationId xmlns:a16="http://schemas.microsoft.com/office/drawing/2014/main" id="{A4E9322D-94CF-469E-BC12-1E477D932376}"/>
              </a:ext>
            </a:extLst>
          </p:cNvPr>
          <p:cNvPicPr>
            <a:picLocks noChangeAspect="1"/>
          </p:cNvPicPr>
          <p:nvPr/>
        </p:nvPicPr>
        <p:blipFill rotWithShape="1">
          <a:blip r:embed="rId4"/>
          <a:srcRect l="18750" t="32921" r="44545" b="50000"/>
          <a:stretch/>
        </p:blipFill>
        <p:spPr>
          <a:xfrm>
            <a:off x="1020907" y="4885881"/>
            <a:ext cx="7093527" cy="1855740"/>
          </a:xfrm>
          <a:prstGeom prst="rect">
            <a:avLst/>
          </a:prstGeom>
          <a:ln>
            <a:solidFill>
              <a:srgbClr val="00B0F0"/>
            </a:solidFill>
          </a:ln>
        </p:spPr>
      </p:pic>
      <p:sp>
        <p:nvSpPr>
          <p:cNvPr id="5" name="Footer Placeholder 4">
            <a:extLst>
              <a:ext uri="{FF2B5EF4-FFF2-40B4-BE49-F238E27FC236}">
                <a16:creationId xmlns:a16="http://schemas.microsoft.com/office/drawing/2014/main" id="{7D033F18-5C1C-584A-2F31-A45078AD115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580240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BC5893E2-5F76-4E94-BE85-9E0E767DC705}"/>
              </a:ext>
            </a:extLst>
          </p:cNvPr>
          <p:cNvPicPr>
            <a:picLocks noChangeAspect="1"/>
          </p:cNvPicPr>
          <p:nvPr/>
        </p:nvPicPr>
        <p:blipFill rotWithShape="1">
          <a:blip r:embed="rId2"/>
          <a:srcRect l="18636" t="32515" r="48050" b="50270"/>
          <a:stretch/>
        </p:blipFill>
        <p:spPr>
          <a:xfrm>
            <a:off x="885826" y="34566"/>
            <a:ext cx="7225146" cy="2099034"/>
          </a:xfrm>
          <a:prstGeom prst="rect">
            <a:avLst/>
          </a:prstGeom>
          <a:ln>
            <a:solidFill>
              <a:srgbClr val="00B0F0"/>
            </a:solidFill>
          </a:ln>
        </p:spPr>
      </p:pic>
      <p:pic>
        <p:nvPicPr>
          <p:cNvPr id="4" name="Picture 3">
            <a:extLst>
              <a:ext uri="{FF2B5EF4-FFF2-40B4-BE49-F238E27FC236}">
                <a16:creationId xmlns:a16="http://schemas.microsoft.com/office/drawing/2014/main" id="{9253A648-7BBF-4650-82E8-69C54C1B4B3D}"/>
              </a:ext>
            </a:extLst>
          </p:cNvPr>
          <p:cNvPicPr>
            <a:picLocks noChangeAspect="1"/>
          </p:cNvPicPr>
          <p:nvPr/>
        </p:nvPicPr>
        <p:blipFill rotWithShape="1">
          <a:blip r:embed="rId3"/>
          <a:srcRect l="19375" t="23420" r="40454" b="31709"/>
          <a:stretch/>
        </p:blipFill>
        <p:spPr>
          <a:xfrm>
            <a:off x="4786744" y="2286000"/>
            <a:ext cx="7225146" cy="4537434"/>
          </a:xfrm>
          <a:prstGeom prst="rect">
            <a:avLst/>
          </a:prstGeom>
          <a:ln>
            <a:solidFill>
              <a:srgbClr val="00B0F0"/>
            </a:solidFill>
          </a:ln>
        </p:spPr>
      </p:pic>
      <p:sp>
        <p:nvSpPr>
          <p:cNvPr id="3" name="Footer Placeholder 2">
            <a:extLst>
              <a:ext uri="{FF2B5EF4-FFF2-40B4-BE49-F238E27FC236}">
                <a16:creationId xmlns:a16="http://schemas.microsoft.com/office/drawing/2014/main" id="{6171D6D8-9210-02E8-AA6C-1110913C087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5789885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28727" y="187631"/>
            <a:ext cx="10175966" cy="6555641"/>
          </a:xfrm>
          <a:prstGeom prst="rect">
            <a:avLst/>
          </a:prstGeom>
          <a:noFill/>
        </p:spPr>
        <p:txBody>
          <a:bodyPr wrap="square" rtlCol="0">
            <a:spAutoFit/>
          </a:bodyPr>
          <a:lstStyle/>
          <a:p>
            <a:r>
              <a:rPr lang="en-US" sz="2000" b="1" dirty="0">
                <a:solidFill>
                  <a:schemeClr val="bg1"/>
                </a:solidFill>
              </a:rPr>
              <a:t>3. Date &amp; Time functions—</a:t>
            </a:r>
          </a:p>
          <a:p>
            <a:endParaRPr lang="en-US" sz="2000" b="1" dirty="0">
              <a:solidFill>
                <a:schemeClr val="bg1"/>
              </a:solidFill>
            </a:endParaRPr>
          </a:p>
          <a:p>
            <a:pPr>
              <a:buFont typeface="Arial" pitchFamily="34" charset="0"/>
              <a:buChar char="•"/>
            </a:pPr>
            <a:r>
              <a:rPr lang="en-US" sz="2000" b="1" dirty="0">
                <a:solidFill>
                  <a:schemeClr val="bg1"/>
                </a:solidFill>
              </a:rPr>
              <a:t>  </a:t>
            </a:r>
            <a:r>
              <a:rPr lang="en-US" sz="2000" dirty="0">
                <a:solidFill>
                  <a:schemeClr val="bg1"/>
                </a:solidFill>
              </a:rPr>
              <a:t>now()– current date and time</a:t>
            </a:r>
          </a:p>
          <a:p>
            <a:r>
              <a:rPr lang="en-US" sz="2000" dirty="0">
                <a:solidFill>
                  <a:schemeClr val="bg1"/>
                </a:solidFill>
              </a:rPr>
              <a:t>	SELECT NOW();</a:t>
            </a:r>
          </a:p>
          <a:p>
            <a:pPr>
              <a:buFont typeface="Arial" pitchFamily="34" charset="0"/>
              <a:buChar char="•"/>
            </a:pPr>
            <a:r>
              <a:rPr lang="en-US" sz="2000" dirty="0">
                <a:solidFill>
                  <a:schemeClr val="bg1"/>
                </a:solidFill>
              </a:rPr>
              <a:t> </a:t>
            </a:r>
            <a:r>
              <a:rPr lang="en-US" sz="2000" dirty="0" err="1">
                <a:solidFill>
                  <a:schemeClr val="bg1"/>
                </a:solidFill>
              </a:rPr>
              <a:t>timestampdiff</a:t>
            </a:r>
            <a:r>
              <a:rPr lang="en-US" sz="2000" dirty="0">
                <a:solidFill>
                  <a:schemeClr val="bg1"/>
                </a:solidFill>
              </a:rPr>
              <a:t>()– difference in date</a:t>
            </a:r>
          </a:p>
          <a:p>
            <a:r>
              <a:rPr lang="en-US" sz="2000" dirty="0">
                <a:solidFill>
                  <a:schemeClr val="bg1"/>
                </a:solidFill>
              </a:rPr>
              <a:t>	SELECT TIMESTAMPDIFF(</a:t>
            </a:r>
            <a:r>
              <a:rPr lang="en-US" sz="2000" dirty="0" err="1">
                <a:solidFill>
                  <a:schemeClr val="bg1"/>
                </a:solidFill>
              </a:rPr>
              <a:t>format,startdate,enddate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r>
              <a:rPr lang="en-US" sz="2000" dirty="0">
                <a:solidFill>
                  <a:schemeClr val="bg1"/>
                </a:solidFill>
              </a:rPr>
              <a:t>		</a:t>
            </a:r>
            <a:r>
              <a:rPr lang="en-US" dirty="0">
                <a:solidFill>
                  <a:schemeClr val="bg1"/>
                </a:solidFill>
              </a:rPr>
              <a:t>[FORMAT </a:t>
            </a:r>
            <a:r>
              <a:rPr lang="en-US" dirty="0">
                <a:solidFill>
                  <a:schemeClr val="bg1"/>
                </a:solidFill>
                <a:sym typeface="Wingdings" panose="05000000000000000000" pitchFamily="2" charset="2"/>
              </a:rPr>
              <a:t> Year/Month/Day</a:t>
            </a:r>
            <a:r>
              <a:rPr lang="en-US" dirty="0">
                <a:solidFill>
                  <a:schemeClr val="bg1"/>
                </a:solidFill>
              </a:rPr>
              <a:t>]</a:t>
            </a:r>
          </a:p>
          <a:p>
            <a:pPr>
              <a:buFont typeface="Arial" pitchFamily="34" charset="0"/>
              <a:buChar char="•"/>
            </a:pPr>
            <a:r>
              <a:rPr lang="en-US" sz="2000" dirty="0">
                <a:solidFill>
                  <a:schemeClr val="bg1"/>
                </a:solidFill>
              </a:rPr>
              <a:t> </a:t>
            </a:r>
            <a:r>
              <a:rPr lang="en-US" sz="2000" dirty="0" err="1">
                <a:solidFill>
                  <a:schemeClr val="bg1"/>
                </a:solidFill>
              </a:rPr>
              <a:t>current_date</a:t>
            </a:r>
            <a:r>
              <a:rPr lang="en-US" sz="2000" dirty="0">
                <a:solidFill>
                  <a:schemeClr val="bg1"/>
                </a:solidFill>
              </a:rPr>
              <a:t>()—todays date</a:t>
            </a:r>
          </a:p>
          <a:p>
            <a:r>
              <a:rPr lang="en-US" sz="2000" dirty="0">
                <a:solidFill>
                  <a:schemeClr val="bg1"/>
                </a:solidFill>
              </a:rPr>
              <a:t>	SELECT CURRENT_DATE;</a:t>
            </a:r>
          </a:p>
          <a:p>
            <a:pPr>
              <a:buFont typeface="Arial" pitchFamily="34" charset="0"/>
              <a:buChar char="•"/>
            </a:pPr>
            <a:r>
              <a:rPr lang="en-US" sz="2000" dirty="0">
                <a:solidFill>
                  <a:schemeClr val="bg1"/>
                </a:solidFill>
              </a:rPr>
              <a:t> year()– only year value</a:t>
            </a:r>
          </a:p>
          <a:p>
            <a:r>
              <a:rPr lang="en-US" sz="2000" dirty="0">
                <a:solidFill>
                  <a:schemeClr val="bg1"/>
                </a:solidFill>
              </a:rPr>
              <a:t>	SELECT EXTRACT(YEAR FROM </a:t>
            </a:r>
            <a:r>
              <a:rPr lang="en-US" sz="2000" dirty="0" err="1">
                <a:solidFill>
                  <a:schemeClr val="bg1"/>
                </a:solidFill>
              </a:rPr>
              <a:t>colname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month()– only month value</a:t>
            </a:r>
          </a:p>
          <a:p>
            <a:r>
              <a:rPr lang="en-US" sz="2000" dirty="0">
                <a:solidFill>
                  <a:schemeClr val="bg1"/>
                </a:solidFill>
              </a:rPr>
              <a:t>	SELECT EXTRACT(	MONTH FROM </a:t>
            </a:r>
            <a:r>
              <a:rPr lang="en-US" sz="2000" dirty="0" err="1">
                <a:solidFill>
                  <a:schemeClr val="bg1"/>
                </a:solidFill>
              </a:rPr>
              <a:t>colname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day()– only day no.</a:t>
            </a:r>
          </a:p>
          <a:p>
            <a:r>
              <a:rPr lang="en-US" sz="2000" dirty="0">
                <a:solidFill>
                  <a:schemeClr val="bg1"/>
                </a:solidFill>
              </a:rPr>
              <a:t>	SELECT EXTRACT(DAY FROM </a:t>
            </a:r>
            <a:r>
              <a:rPr lang="en-US" sz="2000" dirty="0" err="1">
                <a:solidFill>
                  <a:schemeClr val="bg1"/>
                </a:solidFill>
              </a:rPr>
              <a:t>colname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a:t>
            </a:r>
            <a:r>
              <a:rPr lang="en-US" sz="2000" dirty="0" err="1">
                <a:solidFill>
                  <a:schemeClr val="bg1"/>
                </a:solidFill>
              </a:rPr>
              <a:t>monthname</a:t>
            </a:r>
            <a:r>
              <a:rPr lang="en-US" sz="2000" dirty="0">
                <a:solidFill>
                  <a:schemeClr val="bg1"/>
                </a:solidFill>
              </a:rPr>
              <a:t>()– name of month</a:t>
            </a:r>
          </a:p>
          <a:p>
            <a:r>
              <a:rPr lang="en-US" sz="2000" dirty="0">
                <a:solidFill>
                  <a:schemeClr val="bg1"/>
                </a:solidFill>
              </a:rPr>
              <a:t>	SELECT MONTHNAME(</a:t>
            </a:r>
            <a:r>
              <a:rPr lang="en-US" sz="2000" dirty="0" err="1">
                <a:solidFill>
                  <a:schemeClr val="bg1"/>
                </a:solidFill>
              </a:rPr>
              <a:t>colname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a:t>
            </a:r>
            <a:r>
              <a:rPr lang="en-US" sz="2000" dirty="0" err="1">
                <a:solidFill>
                  <a:schemeClr val="bg1"/>
                </a:solidFill>
              </a:rPr>
              <a:t>date_add</a:t>
            </a:r>
            <a:r>
              <a:rPr lang="en-US" sz="2000" dirty="0">
                <a:solidFill>
                  <a:schemeClr val="bg1"/>
                </a:solidFill>
              </a:rPr>
              <a:t>()– get Nth date after given date</a:t>
            </a:r>
          </a:p>
          <a:p>
            <a:r>
              <a:rPr lang="en-US" sz="2000" dirty="0">
                <a:solidFill>
                  <a:schemeClr val="bg1"/>
                </a:solidFill>
              </a:rPr>
              <a:t>	SELECT DATE_ADD(</a:t>
            </a:r>
            <a:r>
              <a:rPr lang="en-US" sz="2000" dirty="0" err="1">
                <a:solidFill>
                  <a:schemeClr val="bg1"/>
                </a:solidFill>
              </a:rPr>
              <a:t>colname</a:t>
            </a:r>
            <a:r>
              <a:rPr lang="en-US" sz="2000" dirty="0">
                <a:solidFill>
                  <a:schemeClr val="bg1"/>
                </a:solidFill>
              </a:rPr>
              <a:t>, nth day) FROM </a:t>
            </a:r>
            <a:r>
              <a:rPr lang="en-US" sz="2000" dirty="0" err="1">
                <a:solidFill>
                  <a:schemeClr val="bg1"/>
                </a:solidFill>
              </a:rPr>
              <a:t>Tablename</a:t>
            </a:r>
            <a:r>
              <a:rPr lang="en-US" sz="2000" dirty="0">
                <a:solidFill>
                  <a:schemeClr val="bg1"/>
                </a:solidFill>
              </a:rPr>
              <a:t>;</a:t>
            </a:r>
          </a:p>
          <a:p>
            <a:pPr>
              <a:buFont typeface="Arial" pitchFamily="34" charset="0"/>
              <a:buChar char="•"/>
            </a:pPr>
            <a:r>
              <a:rPr lang="en-US" sz="2000" dirty="0">
                <a:solidFill>
                  <a:schemeClr val="bg1"/>
                </a:solidFill>
              </a:rPr>
              <a:t> </a:t>
            </a:r>
            <a:r>
              <a:rPr lang="en-US" sz="2000" dirty="0" err="1">
                <a:solidFill>
                  <a:schemeClr val="bg1"/>
                </a:solidFill>
              </a:rPr>
              <a:t>dayofweek</a:t>
            </a:r>
            <a:r>
              <a:rPr lang="en-US" sz="2000" dirty="0">
                <a:solidFill>
                  <a:schemeClr val="bg1"/>
                </a:solidFill>
              </a:rPr>
              <a:t>()– Week no as per date</a:t>
            </a:r>
          </a:p>
          <a:p>
            <a:r>
              <a:rPr lang="en-US" sz="2000" dirty="0">
                <a:solidFill>
                  <a:schemeClr val="bg1"/>
                </a:solidFill>
              </a:rPr>
              <a:t>	SELECT DAYOFWEEK(</a:t>
            </a:r>
            <a:r>
              <a:rPr lang="en-US" sz="2000" dirty="0" err="1">
                <a:solidFill>
                  <a:schemeClr val="bg1"/>
                </a:solidFill>
              </a:rPr>
              <a:t>colname</a:t>
            </a:r>
            <a:r>
              <a:rPr lang="en-US" sz="2000" dirty="0">
                <a:solidFill>
                  <a:schemeClr val="bg1"/>
                </a:solidFill>
              </a:rPr>
              <a:t>) FROM </a:t>
            </a:r>
            <a:r>
              <a:rPr lang="en-US" sz="2000" dirty="0" err="1">
                <a:solidFill>
                  <a:schemeClr val="bg1"/>
                </a:solidFill>
              </a:rPr>
              <a:t>Tablename</a:t>
            </a:r>
            <a:r>
              <a:rPr lang="en-US" sz="2000" dirty="0">
                <a:solidFill>
                  <a:schemeClr val="bg1"/>
                </a:solidFill>
              </a:rPr>
              <a:t>;</a:t>
            </a:r>
          </a:p>
        </p:txBody>
      </p:sp>
      <p:sp>
        <p:nvSpPr>
          <p:cNvPr id="2" name="Footer Placeholder 1">
            <a:extLst>
              <a:ext uri="{FF2B5EF4-FFF2-40B4-BE49-F238E27FC236}">
                <a16:creationId xmlns:a16="http://schemas.microsoft.com/office/drawing/2014/main" id="{673DF2F9-2498-DE6F-6A7F-EC0F868CFBF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766040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1B54B52-37E1-4BD7-8FCA-0A3FAED984D8}"/>
              </a:ext>
            </a:extLst>
          </p:cNvPr>
          <p:cNvPicPr>
            <a:picLocks noChangeAspect="1"/>
          </p:cNvPicPr>
          <p:nvPr/>
        </p:nvPicPr>
        <p:blipFill rotWithShape="1">
          <a:blip r:embed="rId2"/>
          <a:srcRect l="18977" t="32492" r="58977" b="50025"/>
          <a:stretch/>
        </p:blipFill>
        <p:spPr>
          <a:xfrm>
            <a:off x="1496291" y="494461"/>
            <a:ext cx="5472546" cy="2440076"/>
          </a:xfrm>
          <a:prstGeom prst="rect">
            <a:avLst/>
          </a:prstGeom>
          <a:ln>
            <a:solidFill>
              <a:srgbClr val="00B0F0"/>
            </a:solidFill>
          </a:ln>
        </p:spPr>
      </p:pic>
      <p:pic>
        <p:nvPicPr>
          <p:cNvPr id="3" name="Picture 2">
            <a:extLst>
              <a:ext uri="{FF2B5EF4-FFF2-40B4-BE49-F238E27FC236}">
                <a16:creationId xmlns:a16="http://schemas.microsoft.com/office/drawing/2014/main" id="{0C1F55CD-31EC-4A4D-85C3-EDF7C922B19D}"/>
              </a:ext>
            </a:extLst>
          </p:cNvPr>
          <p:cNvPicPr>
            <a:picLocks noChangeAspect="1"/>
          </p:cNvPicPr>
          <p:nvPr/>
        </p:nvPicPr>
        <p:blipFill rotWithShape="1">
          <a:blip r:embed="rId3"/>
          <a:srcRect l="18409" t="32719" r="38295" b="46943"/>
          <a:stretch/>
        </p:blipFill>
        <p:spPr>
          <a:xfrm>
            <a:off x="1496290" y="3226407"/>
            <a:ext cx="9238951" cy="2440076"/>
          </a:xfrm>
          <a:prstGeom prst="rect">
            <a:avLst/>
          </a:prstGeom>
          <a:ln>
            <a:solidFill>
              <a:srgbClr val="00B0F0"/>
            </a:solidFill>
          </a:ln>
        </p:spPr>
      </p:pic>
      <p:sp>
        <p:nvSpPr>
          <p:cNvPr id="4" name="Footer Placeholder 3">
            <a:extLst>
              <a:ext uri="{FF2B5EF4-FFF2-40B4-BE49-F238E27FC236}">
                <a16:creationId xmlns:a16="http://schemas.microsoft.com/office/drawing/2014/main" id="{111CBCF1-D01E-3843-341F-6D0D6E109B6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40389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40799" y="401781"/>
            <a:ext cx="9988236" cy="400110"/>
          </a:xfrm>
          <a:prstGeom prst="rect">
            <a:avLst/>
          </a:prstGeom>
        </p:spPr>
        <p:txBody>
          <a:bodyPr wrap="square">
            <a:spAutoFit/>
          </a:bodyPr>
          <a:lstStyle/>
          <a:p>
            <a:r>
              <a:rPr lang="en-IN" sz="2000" dirty="0">
                <a:solidFill>
                  <a:schemeClr val="bg1"/>
                </a:solidFill>
              </a:rPr>
              <a:t>Click on </a:t>
            </a:r>
            <a:r>
              <a:rPr lang="en-IN" sz="2000" b="1" dirty="0">
                <a:solidFill>
                  <a:schemeClr val="bg1"/>
                </a:solidFill>
              </a:rPr>
              <a:t>EXECUTE</a:t>
            </a:r>
            <a:r>
              <a:rPr lang="en-IN" sz="2000" dirty="0">
                <a:solidFill>
                  <a:schemeClr val="bg1"/>
                </a:solidFill>
              </a:rPr>
              <a:t>. When all the circles are filled with green tick click </a:t>
            </a:r>
            <a:r>
              <a:rPr lang="en-IN" sz="2000" b="1" dirty="0">
                <a:solidFill>
                  <a:schemeClr val="bg1"/>
                </a:solidFill>
              </a:rPr>
              <a:t>FINISH</a:t>
            </a:r>
            <a:r>
              <a:rPr lang="en-IN" sz="2000" dirty="0">
                <a:solidFill>
                  <a:schemeClr val="bg1"/>
                </a:solidFill>
              </a:rPr>
              <a:t>.</a:t>
            </a:r>
          </a:p>
        </p:txBody>
      </p:sp>
      <p:pic>
        <p:nvPicPr>
          <p:cNvPr id="4" name="Picture 3">
            <a:extLst>
              <a:ext uri="{FF2B5EF4-FFF2-40B4-BE49-F238E27FC236}">
                <a16:creationId xmlns:a16="http://schemas.microsoft.com/office/drawing/2014/main" id="{98EAB543-3352-428E-917E-A4A28B2A2053}"/>
              </a:ext>
            </a:extLst>
          </p:cNvPr>
          <p:cNvPicPr>
            <a:picLocks noChangeAspect="1"/>
          </p:cNvPicPr>
          <p:nvPr/>
        </p:nvPicPr>
        <p:blipFill rotWithShape="1">
          <a:blip r:embed="rId2">
            <a:extLst>
              <a:ext uri="{28A0092B-C50C-407E-A947-70E740481C1C}">
                <a14:useLocalDpi xmlns:a14="http://schemas.microsoft.com/office/drawing/2010/main" val="0"/>
              </a:ext>
            </a:extLst>
          </a:blip>
          <a:srcRect l="21250" t="9476" r="21705" b="15372"/>
          <a:stretch/>
        </p:blipFill>
        <p:spPr>
          <a:xfrm>
            <a:off x="2752057" y="1055384"/>
            <a:ext cx="7462900" cy="5527662"/>
          </a:xfrm>
          <a:prstGeom prst="rect">
            <a:avLst/>
          </a:prstGeom>
          <a:ln>
            <a:solidFill>
              <a:srgbClr val="00B0F0"/>
            </a:solidFill>
          </a:ln>
        </p:spPr>
      </p:pic>
      <p:sp>
        <p:nvSpPr>
          <p:cNvPr id="6" name="Rectangle 5">
            <a:extLst>
              <a:ext uri="{FF2B5EF4-FFF2-40B4-BE49-F238E27FC236}">
                <a16:creationId xmlns:a16="http://schemas.microsoft.com/office/drawing/2014/main" id="{28620EFD-AC99-4E64-8F0B-7B4A6824BB26}"/>
              </a:ext>
            </a:extLst>
          </p:cNvPr>
          <p:cNvSpPr/>
          <p:nvPr/>
        </p:nvSpPr>
        <p:spPr>
          <a:xfrm>
            <a:off x="5292436" y="2189018"/>
            <a:ext cx="443346" cy="2438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E908547B-86BC-925F-5013-C76FA52540A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4752931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551CE6A8-52C3-415F-A57E-D2F9CBFF601B}"/>
              </a:ext>
            </a:extLst>
          </p:cNvPr>
          <p:cNvPicPr>
            <a:picLocks noChangeAspect="1"/>
          </p:cNvPicPr>
          <p:nvPr/>
        </p:nvPicPr>
        <p:blipFill rotWithShape="1">
          <a:blip r:embed="rId2"/>
          <a:srcRect l="18637" t="34942" r="62500" b="46943"/>
          <a:stretch/>
        </p:blipFill>
        <p:spPr>
          <a:xfrm>
            <a:off x="1452992" y="414366"/>
            <a:ext cx="5195455" cy="2805085"/>
          </a:xfrm>
          <a:prstGeom prst="rect">
            <a:avLst/>
          </a:prstGeom>
          <a:ln>
            <a:solidFill>
              <a:srgbClr val="00B0F0"/>
            </a:solidFill>
          </a:ln>
        </p:spPr>
      </p:pic>
      <p:pic>
        <p:nvPicPr>
          <p:cNvPr id="4" name="Picture 3">
            <a:extLst>
              <a:ext uri="{FF2B5EF4-FFF2-40B4-BE49-F238E27FC236}">
                <a16:creationId xmlns:a16="http://schemas.microsoft.com/office/drawing/2014/main" id="{64564B9E-ABBE-42EB-BA53-62C399582718}"/>
              </a:ext>
            </a:extLst>
          </p:cNvPr>
          <p:cNvPicPr>
            <a:picLocks noChangeAspect="1"/>
          </p:cNvPicPr>
          <p:nvPr/>
        </p:nvPicPr>
        <p:blipFill rotWithShape="1">
          <a:blip r:embed="rId3"/>
          <a:srcRect l="18918" t="36212" r="55672" b="46943"/>
          <a:stretch/>
        </p:blipFill>
        <p:spPr>
          <a:xfrm>
            <a:off x="1452992" y="3875965"/>
            <a:ext cx="5195455" cy="1936376"/>
          </a:xfrm>
          <a:prstGeom prst="rect">
            <a:avLst/>
          </a:prstGeom>
          <a:ln>
            <a:solidFill>
              <a:srgbClr val="00B0F0"/>
            </a:solidFill>
          </a:ln>
        </p:spPr>
      </p:pic>
      <p:sp>
        <p:nvSpPr>
          <p:cNvPr id="3" name="Footer Placeholder 2">
            <a:extLst>
              <a:ext uri="{FF2B5EF4-FFF2-40B4-BE49-F238E27FC236}">
                <a16:creationId xmlns:a16="http://schemas.microsoft.com/office/drawing/2014/main" id="{B7CB9905-3A99-0252-43D3-4DC45CC7E17C}"/>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8606966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2E83E699-6FE5-427B-9516-68E3EB6D8F6F}"/>
              </a:ext>
            </a:extLst>
          </p:cNvPr>
          <p:cNvPicPr>
            <a:picLocks noChangeAspect="1"/>
          </p:cNvPicPr>
          <p:nvPr/>
        </p:nvPicPr>
        <p:blipFill rotWithShape="1">
          <a:blip r:embed="rId2"/>
          <a:srcRect l="18694" t="36014" r="53657" b="48456"/>
          <a:stretch/>
        </p:blipFill>
        <p:spPr>
          <a:xfrm>
            <a:off x="2183641" y="796503"/>
            <a:ext cx="5813946" cy="1835992"/>
          </a:xfrm>
          <a:prstGeom prst="rect">
            <a:avLst/>
          </a:prstGeom>
          <a:ln>
            <a:solidFill>
              <a:srgbClr val="00B0F0"/>
            </a:solidFill>
          </a:ln>
        </p:spPr>
      </p:pic>
      <p:pic>
        <p:nvPicPr>
          <p:cNvPr id="5" name="Picture 4">
            <a:extLst>
              <a:ext uri="{FF2B5EF4-FFF2-40B4-BE49-F238E27FC236}">
                <a16:creationId xmlns:a16="http://schemas.microsoft.com/office/drawing/2014/main" id="{7A92B587-BEF7-41E3-B8A5-2662FDE9C737}"/>
              </a:ext>
            </a:extLst>
          </p:cNvPr>
          <p:cNvPicPr>
            <a:picLocks noChangeAspect="1"/>
          </p:cNvPicPr>
          <p:nvPr/>
        </p:nvPicPr>
        <p:blipFill rotWithShape="1">
          <a:blip r:embed="rId3"/>
          <a:srcRect l="18806" t="34619" r="56120" b="48457"/>
          <a:stretch/>
        </p:blipFill>
        <p:spPr>
          <a:xfrm>
            <a:off x="2183641" y="3645475"/>
            <a:ext cx="5813946" cy="2206191"/>
          </a:xfrm>
          <a:prstGeom prst="rect">
            <a:avLst/>
          </a:prstGeom>
          <a:ln>
            <a:solidFill>
              <a:srgbClr val="00B0F0"/>
            </a:solidFill>
          </a:ln>
        </p:spPr>
      </p:pic>
      <p:sp>
        <p:nvSpPr>
          <p:cNvPr id="2" name="Footer Placeholder 1">
            <a:extLst>
              <a:ext uri="{FF2B5EF4-FFF2-40B4-BE49-F238E27FC236}">
                <a16:creationId xmlns:a16="http://schemas.microsoft.com/office/drawing/2014/main" id="{A0A0CCD1-CC83-4741-CDE9-72CE8B2A35A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786543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2ADC2BB7-1C37-4C40-B7C7-008BB1A4B820}"/>
              </a:ext>
            </a:extLst>
          </p:cNvPr>
          <p:cNvPicPr>
            <a:picLocks noChangeAspect="1"/>
          </p:cNvPicPr>
          <p:nvPr/>
        </p:nvPicPr>
        <p:blipFill rotWithShape="1">
          <a:blip r:embed="rId2"/>
          <a:srcRect l="18583" t="29244" r="49066" b="54032"/>
          <a:stretch/>
        </p:blipFill>
        <p:spPr>
          <a:xfrm>
            <a:off x="1898071" y="223328"/>
            <a:ext cx="5638801" cy="1638960"/>
          </a:xfrm>
          <a:prstGeom prst="rect">
            <a:avLst/>
          </a:prstGeom>
          <a:ln>
            <a:solidFill>
              <a:srgbClr val="00B0F0"/>
            </a:solidFill>
          </a:ln>
        </p:spPr>
      </p:pic>
      <p:pic>
        <p:nvPicPr>
          <p:cNvPr id="4" name="Picture 3">
            <a:extLst>
              <a:ext uri="{FF2B5EF4-FFF2-40B4-BE49-F238E27FC236}">
                <a16:creationId xmlns:a16="http://schemas.microsoft.com/office/drawing/2014/main" id="{27813275-5BD1-45F1-AB1A-04DD7168867C}"/>
              </a:ext>
            </a:extLst>
          </p:cNvPr>
          <p:cNvPicPr>
            <a:picLocks noChangeAspect="1"/>
          </p:cNvPicPr>
          <p:nvPr/>
        </p:nvPicPr>
        <p:blipFill rotWithShape="1">
          <a:blip r:embed="rId3"/>
          <a:srcRect l="18918" t="29643" r="41679" b="53632"/>
          <a:stretch/>
        </p:blipFill>
        <p:spPr>
          <a:xfrm>
            <a:off x="1898071" y="2339493"/>
            <a:ext cx="6868004" cy="1638960"/>
          </a:xfrm>
          <a:prstGeom prst="rect">
            <a:avLst/>
          </a:prstGeom>
          <a:ln>
            <a:solidFill>
              <a:srgbClr val="00B0F0"/>
            </a:solidFill>
          </a:ln>
        </p:spPr>
      </p:pic>
      <p:pic>
        <p:nvPicPr>
          <p:cNvPr id="5" name="Picture 4">
            <a:extLst>
              <a:ext uri="{FF2B5EF4-FFF2-40B4-BE49-F238E27FC236}">
                <a16:creationId xmlns:a16="http://schemas.microsoft.com/office/drawing/2014/main" id="{2AA5A245-7CEF-4B19-9AD3-7F6CFE5CB62E}"/>
              </a:ext>
            </a:extLst>
          </p:cNvPr>
          <p:cNvPicPr>
            <a:picLocks noChangeAspect="1"/>
          </p:cNvPicPr>
          <p:nvPr/>
        </p:nvPicPr>
        <p:blipFill rotWithShape="1">
          <a:blip r:embed="rId4"/>
          <a:srcRect l="18582" t="29243" r="50859" b="54231"/>
          <a:stretch/>
        </p:blipFill>
        <p:spPr>
          <a:xfrm>
            <a:off x="1898071" y="4455658"/>
            <a:ext cx="5638801" cy="1714360"/>
          </a:xfrm>
          <a:prstGeom prst="rect">
            <a:avLst/>
          </a:prstGeom>
          <a:ln>
            <a:solidFill>
              <a:srgbClr val="00B0F0"/>
            </a:solidFill>
          </a:ln>
        </p:spPr>
      </p:pic>
      <p:sp>
        <p:nvSpPr>
          <p:cNvPr id="3" name="Footer Placeholder 2">
            <a:extLst>
              <a:ext uri="{FF2B5EF4-FFF2-40B4-BE49-F238E27FC236}">
                <a16:creationId xmlns:a16="http://schemas.microsoft.com/office/drawing/2014/main" id="{92579B1D-83B5-8A83-A05F-7F0590506CC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7741459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93224" y="1476103"/>
            <a:ext cx="10175966" cy="1631216"/>
          </a:xfrm>
          <a:prstGeom prst="rect">
            <a:avLst/>
          </a:prstGeom>
          <a:noFill/>
        </p:spPr>
        <p:txBody>
          <a:bodyPr wrap="square" rtlCol="0">
            <a:spAutoFit/>
          </a:bodyPr>
          <a:lstStyle/>
          <a:p>
            <a:r>
              <a:rPr lang="en-US" sz="2000" b="1" dirty="0">
                <a:solidFill>
                  <a:schemeClr val="bg1"/>
                </a:solidFill>
              </a:rPr>
              <a:t>4. Ranking functions/ window functions—</a:t>
            </a:r>
          </a:p>
          <a:p>
            <a:endParaRPr lang="en-US" sz="2000" b="1" dirty="0">
              <a:solidFill>
                <a:schemeClr val="bg1"/>
              </a:solidFill>
            </a:endParaRPr>
          </a:p>
          <a:p>
            <a:pPr>
              <a:buFont typeface="Arial" pitchFamily="34" charset="0"/>
              <a:buChar char="•"/>
            </a:pPr>
            <a:r>
              <a:rPr lang="en-US" sz="2000" b="1" dirty="0">
                <a:solidFill>
                  <a:schemeClr val="bg1"/>
                </a:solidFill>
              </a:rPr>
              <a:t> </a:t>
            </a:r>
            <a:r>
              <a:rPr lang="en-US" sz="2000" dirty="0">
                <a:solidFill>
                  <a:schemeClr val="bg1"/>
                </a:solidFill>
              </a:rPr>
              <a:t>rank()– rank the records but skips rank whenever it is duplicate</a:t>
            </a:r>
          </a:p>
          <a:p>
            <a:pPr>
              <a:buFont typeface="Arial" pitchFamily="34" charset="0"/>
              <a:buChar char="•"/>
            </a:pPr>
            <a:r>
              <a:rPr lang="en-US" sz="2000" dirty="0">
                <a:solidFill>
                  <a:schemeClr val="bg1"/>
                </a:solidFill>
              </a:rPr>
              <a:t> </a:t>
            </a:r>
            <a:r>
              <a:rPr lang="en-US" sz="2000" dirty="0" err="1">
                <a:solidFill>
                  <a:schemeClr val="bg1"/>
                </a:solidFill>
              </a:rPr>
              <a:t>dense_rank</a:t>
            </a:r>
            <a:r>
              <a:rPr lang="en-US" sz="2000" dirty="0">
                <a:solidFill>
                  <a:schemeClr val="bg1"/>
                </a:solidFill>
              </a:rPr>
              <a:t>()– gives continue rank</a:t>
            </a:r>
          </a:p>
          <a:p>
            <a:pPr>
              <a:buFont typeface="Arial" pitchFamily="34" charset="0"/>
              <a:buChar char="•"/>
            </a:pPr>
            <a:r>
              <a:rPr lang="en-US" sz="2000" dirty="0">
                <a:solidFill>
                  <a:schemeClr val="bg1"/>
                </a:solidFill>
              </a:rPr>
              <a:t> </a:t>
            </a:r>
            <a:r>
              <a:rPr lang="en-US" sz="2000" dirty="0" err="1">
                <a:solidFill>
                  <a:schemeClr val="bg1"/>
                </a:solidFill>
              </a:rPr>
              <a:t>row_number</a:t>
            </a:r>
            <a:r>
              <a:rPr lang="en-US" sz="2000" dirty="0">
                <a:solidFill>
                  <a:schemeClr val="bg1"/>
                </a:solidFill>
              </a:rPr>
              <a:t>()– it helps to check duplicate records</a:t>
            </a:r>
          </a:p>
        </p:txBody>
      </p:sp>
      <p:sp>
        <p:nvSpPr>
          <p:cNvPr id="2" name="Footer Placeholder 1">
            <a:extLst>
              <a:ext uri="{FF2B5EF4-FFF2-40B4-BE49-F238E27FC236}">
                <a16:creationId xmlns:a16="http://schemas.microsoft.com/office/drawing/2014/main" id="{5764AD61-481A-DCC2-7EFE-1EE274E51F5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70077487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B74F6D78-255F-42CF-9863-42F7F9FA9FE1}"/>
              </a:ext>
            </a:extLst>
          </p:cNvPr>
          <p:cNvPicPr>
            <a:picLocks noChangeAspect="1"/>
          </p:cNvPicPr>
          <p:nvPr/>
        </p:nvPicPr>
        <p:blipFill rotWithShape="1">
          <a:blip r:embed="rId2"/>
          <a:srcRect l="19029" t="35416" r="34067" b="28745"/>
          <a:stretch/>
        </p:blipFill>
        <p:spPr>
          <a:xfrm>
            <a:off x="1450859" y="871079"/>
            <a:ext cx="8693624" cy="3734733"/>
          </a:xfrm>
          <a:prstGeom prst="rect">
            <a:avLst/>
          </a:prstGeom>
          <a:ln>
            <a:solidFill>
              <a:srgbClr val="00B0F0"/>
            </a:solidFill>
          </a:ln>
        </p:spPr>
      </p:pic>
      <p:sp>
        <p:nvSpPr>
          <p:cNvPr id="3" name="Rectangle 2">
            <a:extLst>
              <a:ext uri="{FF2B5EF4-FFF2-40B4-BE49-F238E27FC236}">
                <a16:creationId xmlns:a16="http://schemas.microsoft.com/office/drawing/2014/main" id="{9A2C7736-69E7-4131-BCAA-EFA1642A74C3}"/>
              </a:ext>
            </a:extLst>
          </p:cNvPr>
          <p:cNvSpPr/>
          <p:nvPr/>
        </p:nvSpPr>
        <p:spPr>
          <a:xfrm>
            <a:off x="2383775" y="2628266"/>
            <a:ext cx="559558" cy="9553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6F93A11-C3D5-4E32-B39A-E4E6DE9E735D}"/>
              </a:ext>
            </a:extLst>
          </p:cNvPr>
          <p:cNvSpPr/>
          <p:nvPr/>
        </p:nvSpPr>
        <p:spPr>
          <a:xfrm>
            <a:off x="2383775" y="3617039"/>
            <a:ext cx="668741" cy="95534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555F54B-2E7F-4017-8A79-C6D5B1134C25}"/>
              </a:ext>
            </a:extLst>
          </p:cNvPr>
          <p:cNvSpPr/>
          <p:nvPr/>
        </p:nvSpPr>
        <p:spPr>
          <a:xfrm>
            <a:off x="3596470" y="2667225"/>
            <a:ext cx="559558" cy="95534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D99A5B7-9AFC-40C6-B2D5-A13935E9EA22}"/>
              </a:ext>
            </a:extLst>
          </p:cNvPr>
          <p:cNvPicPr>
            <a:picLocks noChangeAspect="1"/>
          </p:cNvPicPr>
          <p:nvPr/>
        </p:nvPicPr>
        <p:blipFill rotWithShape="1">
          <a:blip r:embed="rId3">
            <a:extLst>
              <a:ext uri="{28A0092B-C50C-407E-A947-70E740481C1C}">
                <a14:useLocalDpi xmlns:a14="http://schemas.microsoft.com/office/drawing/2010/main" val="0"/>
              </a:ext>
            </a:extLst>
          </a:blip>
          <a:srcRect l="30218" t="52576" r="65703" b="38140"/>
          <a:stretch/>
        </p:blipFill>
        <p:spPr>
          <a:xfrm>
            <a:off x="2333716" y="4802299"/>
            <a:ext cx="1219233" cy="1560700"/>
          </a:xfrm>
          <a:prstGeom prst="rect">
            <a:avLst/>
          </a:prstGeom>
          <a:ln>
            <a:solidFill>
              <a:srgbClr val="00B0F0"/>
            </a:solidFill>
          </a:ln>
        </p:spPr>
      </p:pic>
      <p:sp>
        <p:nvSpPr>
          <p:cNvPr id="7" name="TextBox 6">
            <a:extLst>
              <a:ext uri="{FF2B5EF4-FFF2-40B4-BE49-F238E27FC236}">
                <a16:creationId xmlns:a16="http://schemas.microsoft.com/office/drawing/2014/main" id="{E410F571-C17E-458E-84B4-AB5C168FC6EE}"/>
              </a:ext>
            </a:extLst>
          </p:cNvPr>
          <p:cNvSpPr txBox="1"/>
          <p:nvPr/>
        </p:nvSpPr>
        <p:spPr>
          <a:xfrm>
            <a:off x="4380932" y="4920929"/>
            <a:ext cx="5595582" cy="1323439"/>
          </a:xfrm>
          <a:prstGeom prst="rect">
            <a:avLst/>
          </a:prstGeom>
          <a:noFill/>
          <a:ln>
            <a:solidFill>
              <a:schemeClr val="tx1"/>
            </a:solidFill>
          </a:ln>
        </p:spPr>
        <p:txBody>
          <a:bodyPr wrap="square" rtlCol="0">
            <a:spAutoFit/>
          </a:bodyPr>
          <a:lstStyle/>
          <a:p>
            <a:r>
              <a:rPr lang="en-US" sz="2000" dirty="0">
                <a:solidFill>
                  <a:schemeClr val="bg1"/>
                </a:solidFill>
              </a:rPr>
              <a:t>Here, there are double marks in </a:t>
            </a:r>
            <a:r>
              <a:rPr lang="en-US" sz="2000" dirty="0" err="1">
                <a:solidFill>
                  <a:schemeClr val="bg1"/>
                </a:solidFill>
              </a:rPr>
              <a:t>maths</a:t>
            </a:r>
            <a:r>
              <a:rPr lang="en-US" sz="2000" dirty="0">
                <a:solidFill>
                  <a:schemeClr val="bg1"/>
                </a:solidFill>
              </a:rPr>
              <a:t> – 99</a:t>
            </a:r>
          </a:p>
          <a:p>
            <a:r>
              <a:rPr lang="en-US" sz="2000" dirty="0">
                <a:solidFill>
                  <a:schemeClr val="bg1"/>
                </a:solidFill>
              </a:rPr>
              <a:t>So both 99 got 1</a:t>
            </a:r>
            <a:r>
              <a:rPr lang="en-US" sz="2000" baseline="30000" dirty="0">
                <a:solidFill>
                  <a:schemeClr val="bg1"/>
                </a:solidFill>
              </a:rPr>
              <a:t>st</a:t>
            </a:r>
            <a:r>
              <a:rPr lang="en-US" sz="2000" dirty="0">
                <a:solidFill>
                  <a:schemeClr val="bg1"/>
                </a:solidFill>
              </a:rPr>
              <a:t> rank then it gives 3</a:t>
            </a:r>
            <a:r>
              <a:rPr lang="en-US" sz="2000" baseline="30000" dirty="0">
                <a:solidFill>
                  <a:schemeClr val="bg1"/>
                </a:solidFill>
              </a:rPr>
              <a:t>rd</a:t>
            </a:r>
            <a:r>
              <a:rPr lang="en-US" sz="2000" dirty="0">
                <a:solidFill>
                  <a:schemeClr val="bg1"/>
                </a:solidFill>
              </a:rPr>
              <a:t> rank instead of 2</a:t>
            </a:r>
            <a:r>
              <a:rPr lang="en-US" sz="2000" baseline="30000" dirty="0">
                <a:solidFill>
                  <a:schemeClr val="bg1"/>
                </a:solidFill>
              </a:rPr>
              <a:t>nd</a:t>
            </a:r>
            <a:r>
              <a:rPr lang="en-US" sz="2000" dirty="0">
                <a:solidFill>
                  <a:schemeClr val="bg1"/>
                </a:solidFill>
              </a:rPr>
              <a:t> rank</a:t>
            </a:r>
          </a:p>
          <a:p>
            <a:r>
              <a:rPr lang="en-US" sz="2000" dirty="0">
                <a:solidFill>
                  <a:schemeClr val="bg1"/>
                </a:solidFill>
              </a:rPr>
              <a:t>Means its skips rank when there is duplicate</a:t>
            </a:r>
            <a:endParaRPr lang="en-IN" sz="2000" dirty="0">
              <a:solidFill>
                <a:schemeClr val="bg1"/>
              </a:solidFill>
            </a:endParaRPr>
          </a:p>
        </p:txBody>
      </p:sp>
      <p:sp>
        <p:nvSpPr>
          <p:cNvPr id="9" name="Right Brace 8">
            <a:extLst>
              <a:ext uri="{FF2B5EF4-FFF2-40B4-BE49-F238E27FC236}">
                <a16:creationId xmlns:a16="http://schemas.microsoft.com/office/drawing/2014/main" id="{C4924283-80DE-44BC-A53A-6D78A2DB9ECB}"/>
              </a:ext>
            </a:extLst>
          </p:cNvPr>
          <p:cNvSpPr/>
          <p:nvPr/>
        </p:nvSpPr>
        <p:spPr>
          <a:xfrm>
            <a:off x="3712191" y="4802299"/>
            <a:ext cx="191069" cy="15607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p>
        </p:txBody>
      </p:sp>
      <p:sp>
        <p:nvSpPr>
          <p:cNvPr id="4" name="Footer Placeholder 3">
            <a:extLst>
              <a:ext uri="{FF2B5EF4-FFF2-40B4-BE49-F238E27FC236}">
                <a16:creationId xmlns:a16="http://schemas.microsoft.com/office/drawing/2014/main" id="{684FD7EB-77CA-B19A-0650-75D48668033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6616477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410F571-C17E-458E-84B4-AB5C168FC6EE}"/>
              </a:ext>
            </a:extLst>
          </p:cNvPr>
          <p:cNvSpPr txBox="1"/>
          <p:nvPr/>
        </p:nvSpPr>
        <p:spPr>
          <a:xfrm>
            <a:off x="4401740" y="5074815"/>
            <a:ext cx="6455390" cy="1015663"/>
          </a:xfrm>
          <a:prstGeom prst="rect">
            <a:avLst/>
          </a:prstGeom>
          <a:noFill/>
          <a:ln>
            <a:solidFill>
              <a:schemeClr val="tx1"/>
            </a:solidFill>
          </a:ln>
        </p:spPr>
        <p:txBody>
          <a:bodyPr wrap="square" rtlCol="0">
            <a:spAutoFit/>
          </a:bodyPr>
          <a:lstStyle/>
          <a:p>
            <a:r>
              <a:rPr lang="en-US" sz="2000" dirty="0">
                <a:solidFill>
                  <a:schemeClr val="bg1"/>
                </a:solidFill>
              </a:rPr>
              <a:t>Here, there are double marks in </a:t>
            </a:r>
            <a:r>
              <a:rPr lang="en-US" sz="2000" dirty="0" err="1">
                <a:solidFill>
                  <a:schemeClr val="bg1"/>
                </a:solidFill>
              </a:rPr>
              <a:t>maths</a:t>
            </a:r>
            <a:r>
              <a:rPr lang="en-US" sz="2000" dirty="0">
                <a:solidFill>
                  <a:schemeClr val="bg1"/>
                </a:solidFill>
              </a:rPr>
              <a:t> – 99</a:t>
            </a:r>
          </a:p>
          <a:p>
            <a:r>
              <a:rPr lang="en-US" sz="2000" dirty="0">
                <a:solidFill>
                  <a:schemeClr val="bg1"/>
                </a:solidFill>
              </a:rPr>
              <a:t>So both 99 got 1</a:t>
            </a:r>
            <a:r>
              <a:rPr lang="en-US" sz="2000" baseline="30000" dirty="0">
                <a:solidFill>
                  <a:schemeClr val="bg1"/>
                </a:solidFill>
              </a:rPr>
              <a:t>st</a:t>
            </a:r>
            <a:r>
              <a:rPr lang="en-US" sz="2000" dirty="0">
                <a:solidFill>
                  <a:schemeClr val="bg1"/>
                </a:solidFill>
              </a:rPr>
              <a:t> rank then it gives 2</a:t>
            </a:r>
            <a:r>
              <a:rPr lang="en-US" sz="2000" baseline="30000" dirty="0">
                <a:solidFill>
                  <a:schemeClr val="bg1"/>
                </a:solidFill>
              </a:rPr>
              <a:t>nd</a:t>
            </a:r>
            <a:r>
              <a:rPr lang="en-US" sz="2000" dirty="0">
                <a:solidFill>
                  <a:schemeClr val="bg1"/>
                </a:solidFill>
              </a:rPr>
              <a:t> rank</a:t>
            </a:r>
          </a:p>
          <a:p>
            <a:r>
              <a:rPr lang="en-US" sz="2000" dirty="0">
                <a:solidFill>
                  <a:schemeClr val="bg1"/>
                </a:solidFill>
              </a:rPr>
              <a:t>Means its gives continuous rank even if there is duplicate</a:t>
            </a:r>
            <a:endParaRPr lang="en-IN" sz="2000" dirty="0">
              <a:solidFill>
                <a:schemeClr val="bg1"/>
              </a:solidFill>
            </a:endParaRPr>
          </a:p>
        </p:txBody>
      </p:sp>
      <p:sp>
        <p:nvSpPr>
          <p:cNvPr id="9" name="Right Brace 8">
            <a:extLst>
              <a:ext uri="{FF2B5EF4-FFF2-40B4-BE49-F238E27FC236}">
                <a16:creationId xmlns:a16="http://schemas.microsoft.com/office/drawing/2014/main" id="{C4924283-80DE-44BC-A53A-6D78A2DB9ECB}"/>
              </a:ext>
            </a:extLst>
          </p:cNvPr>
          <p:cNvSpPr/>
          <p:nvPr/>
        </p:nvSpPr>
        <p:spPr>
          <a:xfrm>
            <a:off x="3712191" y="4802299"/>
            <a:ext cx="191069" cy="15607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p>
        </p:txBody>
      </p:sp>
      <p:pic>
        <p:nvPicPr>
          <p:cNvPr id="4" name="Picture 3">
            <a:extLst>
              <a:ext uri="{FF2B5EF4-FFF2-40B4-BE49-F238E27FC236}">
                <a16:creationId xmlns:a16="http://schemas.microsoft.com/office/drawing/2014/main" id="{A3B2C2A9-0055-4D34-86FA-4B08AED21BDD}"/>
              </a:ext>
            </a:extLst>
          </p:cNvPr>
          <p:cNvPicPr>
            <a:picLocks noChangeAspect="1"/>
          </p:cNvPicPr>
          <p:nvPr/>
        </p:nvPicPr>
        <p:blipFill rotWithShape="1">
          <a:blip r:embed="rId2"/>
          <a:srcRect l="19142" t="35217" r="30373" b="28234"/>
          <a:stretch/>
        </p:blipFill>
        <p:spPr>
          <a:xfrm>
            <a:off x="2333716" y="672769"/>
            <a:ext cx="9072372" cy="3692630"/>
          </a:xfrm>
          <a:prstGeom prst="rect">
            <a:avLst/>
          </a:prstGeom>
          <a:ln>
            <a:solidFill>
              <a:srgbClr val="00B0F0"/>
            </a:solidFill>
          </a:ln>
        </p:spPr>
      </p:pic>
      <p:sp>
        <p:nvSpPr>
          <p:cNvPr id="3" name="Rectangle 2">
            <a:extLst>
              <a:ext uri="{FF2B5EF4-FFF2-40B4-BE49-F238E27FC236}">
                <a16:creationId xmlns:a16="http://schemas.microsoft.com/office/drawing/2014/main" id="{9A2C7736-69E7-4131-BCAA-EFA1642A74C3}"/>
              </a:ext>
            </a:extLst>
          </p:cNvPr>
          <p:cNvSpPr/>
          <p:nvPr/>
        </p:nvSpPr>
        <p:spPr>
          <a:xfrm>
            <a:off x="3173247" y="2341663"/>
            <a:ext cx="559558" cy="9553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6F93A11-C3D5-4E32-B39A-E4E6DE9E735D}"/>
              </a:ext>
            </a:extLst>
          </p:cNvPr>
          <p:cNvSpPr/>
          <p:nvPr/>
        </p:nvSpPr>
        <p:spPr>
          <a:xfrm>
            <a:off x="3173247" y="3297007"/>
            <a:ext cx="668741" cy="95534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555F54B-2E7F-4017-8A79-C6D5B1134C25}"/>
              </a:ext>
            </a:extLst>
          </p:cNvPr>
          <p:cNvSpPr/>
          <p:nvPr/>
        </p:nvSpPr>
        <p:spPr>
          <a:xfrm>
            <a:off x="4401740" y="2454256"/>
            <a:ext cx="559558" cy="95534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F187002-ACAD-4FB3-B4A0-01322DFBDE29}"/>
              </a:ext>
            </a:extLst>
          </p:cNvPr>
          <p:cNvPicPr>
            <a:picLocks noChangeAspect="1"/>
          </p:cNvPicPr>
          <p:nvPr/>
        </p:nvPicPr>
        <p:blipFill rotWithShape="1">
          <a:blip r:embed="rId2"/>
          <a:srcRect l="30448" t="51925" r="65858" b="37989"/>
          <a:stretch/>
        </p:blipFill>
        <p:spPr>
          <a:xfrm>
            <a:off x="2429301" y="4802298"/>
            <a:ext cx="1016700" cy="1560699"/>
          </a:xfrm>
          <a:prstGeom prst="rect">
            <a:avLst/>
          </a:prstGeom>
          <a:ln>
            <a:solidFill>
              <a:srgbClr val="00B0F0"/>
            </a:solidFill>
          </a:ln>
        </p:spPr>
      </p:pic>
      <p:sp>
        <p:nvSpPr>
          <p:cNvPr id="2" name="Footer Placeholder 1">
            <a:extLst>
              <a:ext uri="{FF2B5EF4-FFF2-40B4-BE49-F238E27FC236}">
                <a16:creationId xmlns:a16="http://schemas.microsoft.com/office/drawing/2014/main" id="{C152BFEE-664B-E4DA-06C9-173A6EC507E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8992579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495F185-73EF-4004-B3E8-31C64348FF2C}"/>
              </a:ext>
            </a:extLst>
          </p:cNvPr>
          <p:cNvSpPr txBox="1"/>
          <p:nvPr/>
        </p:nvSpPr>
        <p:spPr>
          <a:xfrm>
            <a:off x="2473656" y="4899546"/>
            <a:ext cx="7244687" cy="1200329"/>
          </a:xfrm>
          <a:prstGeom prst="rect">
            <a:avLst/>
          </a:prstGeom>
          <a:noFill/>
          <a:ln>
            <a:solidFill>
              <a:schemeClr val="tx1"/>
            </a:solidFill>
          </a:ln>
        </p:spPr>
        <p:txBody>
          <a:bodyPr wrap="square" rtlCol="0">
            <a:spAutoFit/>
          </a:bodyPr>
          <a:lstStyle/>
          <a:p>
            <a:r>
              <a:rPr lang="en-US" dirty="0">
                <a:solidFill>
                  <a:schemeClr val="bg1"/>
                </a:solidFill>
              </a:rPr>
              <a:t>Here, John and Sana record is duplicated which gives </a:t>
            </a:r>
            <a:r>
              <a:rPr lang="en-US" dirty="0" err="1">
                <a:solidFill>
                  <a:schemeClr val="bg1"/>
                </a:solidFill>
              </a:rPr>
              <a:t>rowno</a:t>
            </a:r>
            <a:r>
              <a:rPr lang="en-US" dirty="0">
                <a:solidFill>
                  <a:schemeClr val="bg1"/>
                </a:solidFill>
              </a:rPr>
              <a:t> as &gt;1.</a:t>
            </a:r>
          </a:p>
          <a:p>
            <a:r>
              <a:rPr lang="en-US" dirty="0">
                <a:solidFill>
                  <a:schemeClr val="bg1"/>
                </a:solidFill>
              </a:rPr>
              <a:t>Duplicate means not just 1 value to be double but the whole row is double.</a:t>
            </a:r>
          </a:p>
          <a:p>
            <a:r>
              <a:rPr lang="en-US" dirty="0">
                <a:solidFill>
                  <a:schemeClr val="bg1"/>
                </a:solidFill>
              </a:rPr>
              <a:t>In large dataset, simply put condition to display output as </a:t>
            </a:r>
            <a:r>
              <a:rPr lang="en-US" dirty="0" err="1">
                <a:solidFill>
                  <a:schemeClr val="bg1"/>
                </a:solidFill>
              </a:rPr>
              <a:t>rowno</a:t>
            </a:r>
            <a:r>
              <a:rPr lang="en-US" dirty="0">
                <a:solidFill>
                  <a:schemeClr val="bg1"/>
                </a:solidFill>
              </a:rPr>
              <a:t> &gt;1</a:t>
            </a:r>
          </a:p>
          <a:p>
            <a:r>
              <a:rPr lang="en-US" dirty="0">
                <a:solidFill>
                  <a:schemeClr val="bg1"/>
                </a:solidFill>
              </a:rPr>
              <a:t>Instead of scrolling through each row to check duplicate.</a:t>
            </a:r>
          </a:p>
        </p:txBody>
      </p:sp>
      <p:pic>
        <p:nvPicPr>
          <p:cNvPr id="4" name="Picture 3">
            <a:extLst>
              <a:ext uri="{FF2B5EF4-FFF2-40B4-BE49-F238E27FC236}">
                <a16:creationId xmlns:a16="http://schemas.microsoft.com/office/drawing/2014/main" id="{EE7C9FA4-1AF6-487F-858B-7F8526A5CE4C}"/>
              </a:ext>
            </a:extLst>
          </p:cNvPr>
          <p:cNvPicPr>
            <a:picLocks noChangeAspect="1"/>
          </p:cNvPicPr>
          <p:nvPr/>
        </p:nvPicPr>
        <p:blipFill rotWithShape="1">
          <a:blip r:embed="rId2"/>
          <a:srcRect l="19141" t="32031" r="37315" b="25362"/>
          <a:stretch/>
        </p:blipFill>
        <p:spPr>
          <a:xfrm>
            <a:off x="2060811" y="172302"/>
            <a:ext cx="8079476" cy="4444754"/>
          </a:xfrm>
          <a:prstGeom prst="rect">
            <a:avLst/>
          </a:prstGeom>
          <a:ln>
            <a:solidFill>
              <a:srgbClr val="00B0F0"/>
            </a:solidFill>
          </a:ln>
        </p:spPr>
      </p:pic>
      <p:sp>
        <p:nvSpPr>
          <p:cNvPr id="5" name="Rectangle 4">
            <a:extLst>
              <a:ext uri="{FF2B5EF4-FFF2-40B4-BE49-F238E27FC236}">
                <a16:creationId xmlns:a16="http://schemas.microsoft.com/office/drawing/2014/main" id="{6CD89EE6-69D2-4BBD-BCB9-2C5E8C0FD0CE}"/>
              </a:ext>
            </a:extLst>
          </p:cNvPr>
          <p:cNvSpPr/>
          <p:nvPr/>
        </p:nvSpPr>
        <p:spPr>
          <a:xfrm>
            <a:off x="2361063" y="3739487"/>
            <a:ext cx="2292824" cy="423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5398FA6-A3AC-4E36-A03C-A04C99B3123C}"/>
              </a:ext>
            </a:extLst>
          </p:cNvPr>
          <p:cNvSpPr/>
          <p:nvPr/>
        </p:nvSpPr>
        <p:spPr>
          <a:xfrm>
            <a:off x="2361063" y="2340087"/>
            <a:ext cx="2292824" cy="225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ooter Placeholder 1">
            <a:extLst>
              <a:ext uri="{FF2B5EF4-FFF2-40B4-BE49-F238E27FC236}">
                <a16:creationId xmlns:a16="http://schemas.microsoft.com/office/drawing/2014/main" id="{23D87CDF-7DCC-BCC6-8FD1-010FCC93E67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6489912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93224" y="1476103"/>
            <a:ext cx="10175966" cy="1323439"/>
          </a:xfrm>
          <a:prstGeom prst="rect">
            <a:avLst/>
          </a:prstGeom>
          <a:noFill/>
        </p:spPr>
        <p:txBody>
          <a:bodyPr wrap="square" rtlCol="0">
            <a:spAutoFit/>
          </a:bodyPr>
          <a:lstStyle/>
          <a:p>
            <a:r>
              <a:rPr lang="en-US" sz="2000" b="1" dirty="0">
                <a:solidFill>
                  <a:schemeClr val="bg1"/>
                </a:solidFill>
              </a:rPr>
              <a:t>5. Statistical functions—</a:t>
            </a:r>
          </a:p>
          <a:p>
            <a:endParaRPr lang="en-US" sz="2000" b="1" dirty="0">
              <a:solidFill>
                <a:schemeClr val="bg1"/>
              </a:solidFill>
            </a:endParaRPr>
          </a:p>
          <a:p>
            <a:pPr>
              <a:buFont typeface="Arial" pitchFamily="34" charset="0"/>
              <a:buChar char="•"/>
            </a:pPr>
            <a:r>
              <a:rPr lang="en-US" sz="2000" b="1" dirty="0">
                <a:solidFill>
                  <a:schemeClr val="bg1"/>
                </a:solidFill>
              </a:rPr>
              <a:t>  </a:t>
            </a:r>
            <a:r>
              <a:rPr lang="en-US" sz="2000" dirty="0">
                <a:solidFill>
                  <a:schemeClr val="bg1"/>
                </a:solidFill>
              </a:rPr>
              <a:t>lag()– gives previous value from current</a:t>
            </a:r>
          </a:p>
          <a:p>
            <a:pPr>
              <a:buFont typeface="Arial" pitchFamily="34" charset="0"/>
              <a:buChar char="•"/>
            </a:pPr>
            <a:r>
              <a:rPr lang="en-US" sz="2000" dirty="0">
                <a:solidFill>
                  <a:schemeClr val="bg1"/>
                </a:solidFill>
              </a:rPr>
              <a:t>  lead()– gives next value from current</a:t>
            </a:r>
          </a:p>
        </p:txBody>
      </p:sp>
      <p:sp>
        <p:nvSpPr>
          <p:cNvPr id="2" name="Footer Placeholder 1">
            <a:extLst>
              <a:ext uri="{FF2B5EF4-FFF2-40B4-BE49-F238E27FC236}">
                <a16:creationId xmlns:a16="http://schemas.microsoft.com/office/drawing/2014/main" id="{43723680-491A-82E5-840D-8853D74BA5E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4038255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0FAB5C6B-7857-4869-AA0B-A9ADACD3982C}"/>
              </a:ext>
            </a:extLst>
          </p:cNvPr>
          <p:cNvPicPr>
            <a:picLocks noChangeAspect="1"/>
          </p:cNvPicPr>
          <p:nvPr/>
        </p:nvPicPr>
        <p:blipFill rotWithShape="1">
          <a:blip r:embed="rId2"/>
          <a:srcRect l="18864" t="28878" r="40227" b="33932"/>
          <a:stretch/>
        </p:blipFill>
        <p:spPr>
          <a:xfrm>
            <a:off x="885826" y="146862"/>
            <a:ext cx="7149810" cy="3654350"/>
          </a:xfrm>
          <a:prstGeom prst="rect">
            <a:avLst/>
          </a:prstGeom>
          <a:ln>
            <a:solidFill>
              <a:srgbClr val="00B0F0"/>
            </a:solidFill>
          </a:ln>
        </p:spPr>
      </p:pic>
      <p:pic>
        <p:nvPicPr>
          <p:cNvPr id="5" name="Picture 4">
            <a:extLst>
              <a:ext uri="{FF2B5EF4-FFF2-40B4-BE49-F238E27FC236}">
                <a16:creationId xmlns:a16="http://schemas.microsoft.com/office/drawing/2014/main" id="{E7F34A71-5BB8-418F-A095-2759BD578DFD}"/>
              </a:ext>
            </a:extLst>
          </p:cNvPr>
          <p:cNvPicPr>
            <a:picLocks noChangeAspect="1"/>
          </p:cNvPicPr>
          <p:nvPr/>
        </p:nvPicPr>
        <p:blipFill rotWithShape="1">
          <a:blip r:embed="rId3"/>
          <a:srcRect l="18977" t="29081" r="41357" b="34134"/>
          <a:stretch/>
        </p:blipFill>
        <p:spPr>
          <a:xfrm>
            <a:off x="4917499" y="2983241"/>
            <a:ext cx="7149810" cy="3727897"/>
          </a:xfrm>
          <a:prstGeom prst="rect">
            <a:avLst/>
          </a:prstGeom>
          <a:ln>
            <a:solidFill>
              <a:srgbClr val="00B0F0"/>
            </a:solidFill>
          </a:ln>
        </p:spPr>
      </p:pic>
      <p:sp>
        <p:nvSpPr>
          <p:cNvPr id="2" name="Footer Placeholder 1">
            <a:extLst>
              <a:ext uri="{FF2B5EF4-FFF2-40B4-BE49-F238E27FC236}">
                <a16:creationId xmlns:a16="http://schemas.microsoft.com/office/drawing/2014/main" id="{6BFE747D-75A2-1FD0-3BE0-B72FA7BFFC1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8302093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28727" y="340030"/>
            <a:ext cx="10175966" cy="400110"/>
          </a:xfrm>
          <a:prstGeom prst="rect">
            <a:avLst/>
          </a:prstGeom>
          <a:noFill/>
        </p:spPr>
        <p:txBody>
          <a:bodyPr wrap="square" rtlCol="0">
            <a:spAutoFit/>
          </a:bodyPr>
          <a:lstStyle/>
          <a:p>
            <a:r>
              <a:rPr lang="en-US" sz="2000" b="1" dirty="0">
                <a:solidFill>
                  <a:schemeClr val="bg1"/>
                </a:solidFill>
              </a:rPr>
              <a:t>USER DEFINED FUNCTIONS</a:t>
            </a:r>
          </a:p>
        </p:txBody>
      </p:sp>
      <p:pic>
        <p:nvPicPr>
          <p:cNvPr id="2" name="Picture 1">
            <a:extLst>
              <a:ext uri="{FF2B5EF4-FFF2-40B4-BE49-F238E27FC236}">
                <a16:creationId xmlns:a16="http://schemas.microsoft.com/office/drawing/2014/main" id="{F22DB1C7-6A25-453D-8D06-0D0ED1637DE8}"/>
              </a:ext>
            </a:extLst>
          </p:cNvPr>
          <p:cNvPicPr>
            <a:picLocks noChangeAspect="1"/>
          </p:cNvPicPr>
          <p:nvPr/>
        </p:nvPicPr>
        <p:blipFill rotWithShape="1">
          <a:blip r:embed="rId2"/>
          <a:srcRect t="13316" r="80000" b="42824"/>
          <a:stretch/>
        </p:blipFill>
        <p:spPr>
          <a:xfrm>
            <a:off x="1228727" y="2209586"/>
            <a:ext cx="3283523" cy="4048452"/>
          </a:xfrm>
          <a:prstGeom prst="rect">
            <a:avLst/>
          </a:prstGeom>
          <a:ln>
            <a:solidFill>
              <a:srgbClr val="00B0F0"/>
            </a:solidFill>
          </a:ln>
        </p:spPr>
      </p:pic>
      <p:sp>
        <p:nvSpPr>
          <p:cNvPr id="3" name="TextBox 2">
            <a:extLst>
              <a:ext uri="{FF2B5EF4-FFF2-40B4-BE49-F238E27FC236}">
                <a16:creationId xmlns:a16="http://schemas.microsoft.com/office/drawing/2014/main" id="{43425E35-878F-43B1-B784-39AADA613D24}"/>
              </a:ext>
            </a:extLst>
          </p:cNvPr>
          <p:cNvSpPr txBox="1"/>
          <p:nvPr/>
        </p:nvSpPr>
        <p:spPr>
          <a:xfrm>
            <a:off x="3376182" y="1183820"/>
            <a:ext cx="4631745" cy="707886"/>
          </a:xfrm>
          <a:prstGeom prst="rect">
            <a:avLst/>
          </a:prstGeom>
          <a:noFill/>
          <a:ln>
            <a:solidFill>
              <a:schemeClr val="tx1"/>
            </a:solidFill>
          </a:ln>
        </p:spPr>
        <p:txBody>
          <a:bodyPr wrap="square" rtlCol="0">
            <a:spAutoFit/>
          </a:bodyPr>
          <a:lstStyle/>
          <a:p>
            <a:r>
              <a:rPr lang="en-US" sz="2000" dirty="0">
                <a:solidFill>
                  <a:schemeClr val="bg1"/>
                </a:solidFill>
              </a:rPr>
              <a:t>Right click on functions </a:t>
            </a:r>
            <a:r>
              <a:rPr lang="en-US" sz="2000" dirty="0">
                <a:solidFill>
                  <a:schemeClr val="bg1"/>
                </a:solidFill>
                <a:sym typeface="Wingdings" panose="05000000000000000000" pitchFamily="2" charset="2"/>
              </a:rPr>
              <a:t> create function</a:t>
            </a:r>
          </a:p>
          <a:p>
            <a:r>
              <a:rPr lang="en-US" sz="2000" dirty="0">
                <a:solidFill>
                  <a:schemeClr val="bg1"/>
                </a:solidFill>
                <a:sym typeface="Wingdings" panose="05000000000000000000" pitchFamily="2" charset="2"/>
              </a:rPr>
              <a:t>Create your own customized function</a:t>
            </a:r>
            <a:endParaRPr lang="en-IN" sz="2000" dirty="0">
              <a:solidFill>
                <a:schemeClr val="bg1"/>
              </a:solidFill>
            </a:endParaRPr>
          </a:p>
        </p:txBody>
      </p:sp>
      <p:pic>
        <p:nvPicPr>
          <p:cNvPr id="4" name="Picture 3">
            <a:extLst>
              <a:ext uri="{FF2B5EF4-FFF2-40B4-BE49-F238E27FC236}">
                <a16:creationId xmlns:a16="http://schemas.microsoft.com/office/drawing/2014/main" id="{1B48780E-E530-43A7-BCAC-6E124BFCE63D}"/>
              </a:ext>
            </a:extLst>
          </p:cNvPr>
          <p:cNvPicPr>
            <a:picLocks noChangeAspect="1"/>
          </p:cNvPicPr>
          <p:nvPr/>
        </p:nvPicPr>
        <p:blipFill rotWithShape="1">
          <a:blip r:embed="rId3"/>
          <a:srcRect l="16591" t="15709" r="43977" b="38783"/>
          <a:stretch/>
        </p:blipFill>
        <p:spPr>
          <a:xfrm>
            <a:off x="5303697" y="2209586"/>
            <a:ext cx="6239294" cy="4048452"/>
          </a:xfrm>
          <a:prstGeom prst="rect">
            <a:avLst/>
          </a:prstGeom>
          <a:ln>
            <a:solidFill>
              <a:srgbClr val="00B0F0"/>
            </a:solidFill>
          </a:ln>
        </p:spPr>
      </p:pic>
      <p:sp>
        <p:nvSpPr>
          <p:cNvPr id="5" name="Footer Placeholder 4">
            <a:extLst>
              <a:ext uri="{FF2B5EF4-FFF2-40B4-BE49-F238E27FC236}">
                <a16:creationId xmlns:a16="http://schemas.microsoft.com/office/drawing/2014/main" id="{0E8E073B-8BF7-17B6-7650-894673FC507B}"/>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29689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487367"/>
            <a:ext cx="9988236" cy="400110"/>
          </a:xfrm>
          <a:prstGeom prst="rect">
            <a:avLst/>
          </a:prstGeom>
        </p:spPr>
        <p:txBody>
          <a:bodyPr wrap="square">
            <a:spAutoFit/>
          </a:bodyPr>
          <a:lstStyle/>
          <a:p>
            <a:r>
              <a:rPr lang="en-IN" sz="2000" dirty="0">
                <a:solidFill>
                  <a:schemeClr val="bg1"/>
                </a:solidFill>
              </a:rPr>
              <a:t>Here the product configuration is completed. Click </a:t>
            </a:r>
            <a:r>
              <a:rPr lang="en-IN" sz="2000" b="1" dirty="0">
                <a:solidFill>
                  <a:schemeClr val="bg1"/>
                </a:solidFill>
              </a:rPr>
              <a:t>NEXT</a:t>
            </a:r>
          </a:p>
        </p:txBody>
      </p:sp>
      <p:pic>
        <p:nvPicPr>
          <p:cNvPr id="4" name="Picture 3">
            <a:extLst>
              <a:ext uri="{FF2B5EF4-FFF2-40B4-BE49-F238E27FC236}">
                <a16:creationId xmlns:a16="http://schemas.microsoft.com/office/drawing/2014/main" id="{C2B963B4-6C57-4357-8597-36B4A23C53A3}"/>
              </a:ext>
            </a:extLst>
          </p:cNvPr>
          <p:cNvPicPr>
            <a:picLocks noChangeAspect="1"/>
          </p:cNvPicPr>
          <p:nvPr/>
        </p:nvPicPr>
        <p:blipFill rotWithShape="1">
          <a:blip r:embed="rId2">
            <a:extLst>
              <a:ext uri="{28A0092B-C50C-407E-A947-70E740481C1C}">
                <a14:useLocalDpi xmlns:a14="http://schemas.microsoft.com/office/drawing/2010/main" val="0"/>
              </a:ext>
            </a:extLst>
          </a:blip>
          <a:srcRect l="21477" t="9071" r="21477" b="15372"/>
          <a:stretch/>
        </p:blipFill>
        <p:spPr>
          <a:xfrm>
            <a:off x="2348352" y="1136858"/>
            <a:ext cx="7495295" cy="5581526"/>
          </a:xfrm>
          <a:prstGeom prst="rect">
            <a:avLst/>
          </a:prstGeom>
          <a:ln>
            <a:solidFill>
              <a:srgbClr val="00B0F0"/>
            </a:solidFill>
          </a:ln>
        </p:spPr>
      </p:pic>
      <p:sp>
        <p:nvSpPr>
          <p:cNvPr id="3" name="Footer Placeholder 2">
            <a:extLst>
              <a:ext uri="{FF2B5EF4-FFF2-40B4-BE49-F238E27FC236}">
                <a16:creationId xmlns:a16="http://schemas.microsoft.com/office/drawing/2014/main" id="{8769C74E-8A05-9821-359A-79397E5541B4}"/>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2331226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2D2370B-C829-47CD-91EA-119ABAE2819B}"/>
              </a:ext>
            </a:extLst>
          </p:cNvPr>
          <p:cNvPicPr>
            <a:picLocks noChangeAspect="1"/>
          </p:cNvPicPr>
          <p:nvPr/>
        </p:nvPicPr>
        <p:blipFill rotWithShape="1">
          <a:blip r:embed="rId2"/>
          <a:srcRect l="27272" t="16549" r="35682" b="46944"/>
          <a:stretch/>
        </p:blipFill>
        <p:spPr>
          <a:xfrm>
            <a:off x="4900182" y="2768185"/>
            <a:ext cx="7051964" cy="3907254"/>
          </a:xfrm>
          <a:prstGeom prst="rect">
            <a:avLst/>
          </a:prstGeom>
          <a:ln>
            <a:solidFill>
              <a:srgbClr val="00B0F0"/>
            </a:solidFill>
          </a:ln>
        </p:spPr>
      </p:pic>
      <p:pic>
        <p:nvPicPr>
          <p:cNvPr id="3" name="Picture 2">
            <a:extLst>
              <a:ext uri="{FF2B5EF4-FFF2-40B4-BE49-F238E27FC236}">
                <a16:creationId xmlns:a16="http://schemas.microsoft.com/office/drawing/2014/main" id="{4ABB73AD-0F4A-4E13-B764-ED05FB0DF462}"/>
              </a:ext>
            </a:extLst>
          </p:cNvPr>
          <p:cNvPicPr>
            <a:picLocks noChangeAspect="1"/>
          </p:cNvPicPr>
          <p:nvPr/>
        </p:nvPicPr>
        <p:blipFill rotWithShape="1">
          <a:blip r:embed="rId3"/>
          <a:srcRect l="16477" t="16347" r="42159" b="70111"/>
          <a:stretch/>
        </p:blipFill>
        <p:spPr>
          <a:xfrm>
            <a:off x="4609236" y="1177606"/>
            <a:ext cx="7342910" cy="1351587"/>
          </a:xfrm>
          <a:prstGeom prst="rect">
            <a:avLst/>
          </a:prstGeom>
          <a:ln>
            <a:solidFill>
              <a:srgbClr val="00B0F0"/>
            </a:solidFill>
          </a:ln>
        </p:spPr>
      </p:pic>
      <p:sp>
        <p:nvSpPr>
          <p:cNvPr id="4" name="TextBox 3">
            <a:extLst>
              <a:ext uri="{FF2B5EF4-FFF2-40B4-BE49-F238E27FC236}">
                <a16:creationId xmlns:a16="http://schemas.microsoft.com/office/drawing/2014/main" id="{9A25DA7F-9E67-4E80-87C2-C6005CDE1BAE}"/>
              </a:ext>
            </a:extLst>
          </p:cNvPr>
          <p:cNvSpPr txBox="1"/>
          <p:nvPr/>
        </p:nvSpPr>
        <p:spPr>
          <a:xfrm>
            <a:off x="1038228" y="2768185"/>
            <a:ext cx="3519053" cy="1015663"/>
          </a:xfrm>
          <a:prstGeom prst="rect">
            <a:avLst/>
          </a:prstGeom>
          <a:noFill/>
          <a:ln>
            <a:solidFill>
              <a:schemeClr val="tx1"/>
            </a:solidFill>
          </a:ln>
        </p:spPr>
        <p:txBody>
          <a:bodyPr wrap="square" rtlCol="0">
            <a:spAutoFit/>
          </a:bodyPr>
          <a:lstStyle/>
          <a:p>
            <a:r>
              <a:rPr lang="en-US" sz="2000" dirty="0">
                <a:solidFill>
                  <a:schemeClr val="bg1"/>
                </a:solidFill>
              </a:rPr>
              <a:t>First enable permission in normal SQL Editor</a:t>
            </a:r>
          </a:p>
          <a:p>
            <a:r>
              <a:rPr lang="en-US" sz="2000" dirty="0">
                <a:solidFill>
                  <a:schemeClr val="bg1"/>
                </a:solidFill>
              </a:rPr>
              <a:t>Write function query.</a:t>
            </a:r>
            <a:endParaRPr lang="en-IN" sz="2000" dirty="0">
              <a:solidFill>
                <a:schemeClr val="bg1"/>
              </a:solidFill>
            </a:endParaRPr>
          </a:p>
        </p:txBody>
      </p:sp>
      <p:sp>
        <p:nvSpPr>
          <p:cNvPr id="5" name="TextBox 4">
            <a:extLst>
              <a:ext uri="{FF2B5EF4-FFF2-40B4-BE49-F238E27FC236}">
                <a16:creationId xmlns:a16="http://schemas.microsoft.com/office/drawing/2014/main" id="{DF5EF20E-7A7D-4F3D-AA7D-310803A552D8}"/>
              </a:ext>
            </a:extLst>
          </p:cNvPr>
          <p:cNvSpPr txBox="1"/>
          <p:nvPr/>
        </p:nvSpPr>
        <p:spPr>
          <a:xfrm>
            <a:off x="1219200" y="290945"/>
            <a:ext cx="5389418" cy="400110"/>
          </a:xfrm>
          <a:prstGeom prst="rect">
            <a:avLst/>
          </a:prstGeom>
          <a:noFill/>
        </p:spPr>
        <p:txBody>
          <a:bodyPr wrap="square" rtlCol="0">
            <a:spAutoFit/>
          </a:bodyPr>
          <a:lstStyle/>
          <a:p>
            <a:r>
              <a:rPr lang="en-US" sz="2000" b="1" dirty="0">
                <a:solidFill>
                  <a:schemeClr val="bg1"/>
                </a:solidFill>
              </a:rPr>
              <a:t>Que-- Create a function to calculate Age</a:t>
            </a:r>
            <a:endParaRPr lang="en-IN" sz="2000" b="1" dirty="0">
              <a:solidFill>
                <a:schemeClr val="bg1"/>
              </a:solidFill>
            </a:endParaRPr>
          </a:p>
        </p:txBody>
      </p:sp>
      <p:sp>
        <p:nvSpPr>
          <p:cNvPr id="6" name="Footer Placeholder 5">
            <a:extLst>
              <a:ext uri="{FF2B5EF4-FFF2-40B4-BE49-F238E27FC236}">
                <a16:creationId xmlns:a16="http://schemas.microsoft.com/office/drawing/2014/main" id="{A3B05383-A3C2-916E-D576-8CF158D18D1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3179011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ECDC02A5-3921-4865-B7AB-279EA38B3229}"/>
              </a:ext>
            </a:extLst>
          </p:cNvPr>
          <p:cNvPicPr>
            <a:picLocks noChangeAspect="1"/>
          </p:cNvPicPr>
          <p:nvPr/>
        </p:nvPicPr>
        <p:blipFill rotWithShape="1">
          <a:blip r:embed="rId2"/>
          <a:srcRect t="16953" r="83750" b="48484"/>
          <a:stretch/>
        </p:blipFill>
        <p:spPr>
          <a:xfrm>
            <a:off x="978517" y="1413164"/>
            <a:ext cx="2992579" cy="3578540"/>
          </a:xfrm>
          <a:prstGeom prst="rect">
            <a:avLst/>
          </a:prstGeom>
          <a:ln>
            <a:solidFill>
              <a:srgbClr val="00B0F0"/>
            </a:solidFill>
          </a:ln>
        </p:spPr>
      </p:pic>
      <p:pic>
        <p:nvPicPr>
          <p:cNvPr id="3" name="Picture 2">
            <a:extLst>
              <a:ext uri="{FF2B5EF4-FFF2-40B4-BE49-F238E27FC236}">
                <a16:creationId xmlns:a16="http://schemas.microsoft.com/office/drawing/2014/main" id="{5997A62B-97E3-43DF-ACA9-88F8AB19128B}"/>
              </a:ext>
            </a:extLst>
          </p:cNvPr>
          <p:cNvPicPr>
            <a:picLocks noChangeAspect="1"/>
          </p:cNvPicPr>
          <p:nvPr/>
        </p:nvPicPr>
        <p:blipFill rotWithShape="1">
          <a:blip r:embed="rId3"/>
          <a:srcRect l="32046" t="34942" r="32045" b="40601"/>
          <a:stretch/>
        </p:blipFill>
        <p:spPr>
          <a:xfrm>
            <a:off x="5134889" y="1413164"/>
            <a:ext cx="6078594" cy="2327564"/>
          </a:xfrm>
          <a:prstGeom prst="rect">
            <a:avLst/>
          </a:prstGeom>
          <a:ln>
            <a:solidFill>
              <a:srgbClr val="00B0F0"/>
            </a:solidFill>
          </a:ln>
        </p:spPr>
      </p:pic>
      <p:pic>
        <p:nvPicPr>
          <p:cNvPr id="4" name="Picture 3">
            <a:extLst>
              <a:ext uri="{FF2B5EF4-FFF2-40B4-BE49-F238E27FC236}">
                <a16:creationId xmlns:a16="http://schemas.microsoft.com/office/drawing/2014/main" id="{45170207-4F39-4470-AEA8-4B09E2081D40}"/>
              </a:ext>
            </a:extLst>
          </p:cNvPr>
          <p:cNvPicPr>
            <a:picLocks noChangeAspect="1"/>
          </p:cNvPicPr>
          <p:nvPr/>
        </p:nvPicPr>
        <p:blipFill rotWithShape="1">
          <a:blip r:embed="rId4"/>
          <a:srcRect l="15881" t="55760" r="61023" b="31304"/>
          <a:stretch/>
        </p:blipFill>
        <p:spPr>
          <a:xfrm>
            <a:off x="5134889" y="4320463"/>
            <a:ext cx="6078594" cy="1914080"/>
          </a:xfrm>
          <a:prstGeom prst="rect">
            <a:avLst/>
          </a:prstGeom>
          <a:ln>
            <a:solidFill>
              <a:srgbClr val="00B0F0"/>
            </a:solidFill>
          </a:ln>
        </p:spPr>
      </p:pic>
      <p:sp>
        <p:nvSpPr>
          <p:cNvPr id="5" name="TextBox 4">
            <a:extLst>
              <a:ext uri="{FF2B5EF4-FFF2-40B4-BE49-F238E27FC236}">
                <a16:creationId xmlns:a16="http://schemas.microsoft.com/office/drawing/2014/main" id="{FC2E767E-427B-4013-BAA6-30D34A1444EF}"/>
              </a:ext>
            </a:extLst>
          </p:cNvPr>
          <p:cNvSpPr txBox="1"/>
          <p:nvPr/>
        </p:nvSpPr>
        <p:spPr>
          <a:xfrm>
            <a:off x="3290454" y="476965"/>
            <a:ext cx="6078594" cy="707886"/>
          </a:xfrm>
          <a:prstGeom prst="rect">
            <a:avLst/>
          </a:prstGeom>
          <a:noFill/>
          <a:ln>
            <a:solidFill>
              <a:schemeClr val="tx1"/>
            </a:solidFill>
          </a:ln>
        </p:spPr>
        <p:txBody>
          <a:bodyPr wrap="square" rtlCol="0">
            <a:spAutoFit/>
          </a:bodyPr>
          <a:lstStyle/>
          <a:p>
            <a:r>
              <a:rPr lang="en-US" sz="2000" dirty="0">
                <a:solidFill>
                  <a:schemeClr val="bg1"/>
                </a:solidFill>
              </a:rPr>
              <a:t>Run your function and enter Date of Birth and execute it.</a:t>
            </a:r>
          </a:p>
          <a:p>
            <a:r>
              <a:rPr lang="en-US" sz="2000" dirty="0">
                <a:solidFill>
                  <a:schemeClr val="bg1"/>
                </a:solidFill>
              </a:rPr>
              <a:t>You get the output as per the given date</a:t>
            </a:r>
            <a:endParaRPr lang="en-IN" sz="2000" dirty="0">
              <a:solidFill>
                <a:schemeClr val="bg1"/>
              </a:solidFill>
            </a:endParaRPr>
          </a:p>
        </p:txBody>
      </p:sp>
      <p:sp>
        <p:nvSpPr>
          <p:cNvPr id="6" name="Rectangle 5">
            <a:extLst>
              <a:ext uri="{FF2B5EF4-FFF2-40B4-BE49-F238E27FC236}">
                <a16:creationId xmlns:a16="http://schemas.microsoft.com/office/drawing/2014/main" id="{A617CDD0-2EDD-4278-BB20-EA6E71444324}"/>
              </a:ext>
            </a:extLst>
          </p:cNvPr>
          <p:cNvSpPr/>
          <p:nvPr/>
        </p:nvSpPr>
        <p:spPr>
          <a:xfrm>
            <a:off x="3449782" y="4320463"/>
            <a:ext cx="374073" cy="417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ooter Placeholder 6">
            <a:extLst>
              <a:ext uri="{FF2B5EF4-FFF2-40B4-BE49-F238E27FC236}">
                <a16:creationId xmlns:a16="http://schemas.microsoft.com/office/drawing/2014/main" id="{42DF98F7-1C2A-9B16-4EA2-882D6B87096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7265948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899E86A-4010-409E-930B-2513048E970C}"/>
              </a:ext>
            </a:extLst>
          </p:cNvPr>
          <p:cNvSpPr txBox="1"/>
          <p:nvPr/>
        </p:nvSpPr>
        <p:spPr>
          <a:xfrm>
            <a:off x="1219199" y="290945"/>
            <a:ext cx="6774873" cy="400110"/>
          </a:xfrm>
          <a:prstGeom prst="rect">
            <a:avLst/>
          </a:prstGeom>
          <a:noFill/>
        </p:spPr>
        <p:txBody>
          <a:bodyPr wrap="square" rtlCol="0">
            <a:spAutoFit/>
          </a:bodyPr>
          <a:lstStyle/>
          <a:p>
            <a:r>
              <a:rPr lang="en-US" sz="2000" b="1" dirty="0">
                <a:solidFill>
                  <a:schemeClr val="bg1"/>
                </a:solidFill>
              </a:rPr>
              <a:t>Que-- Create a function to calculate Body Mass Index(BMI)</a:t>
            </a:r>
            <a:endParaRPr lang="en-IN" sz="2000" b="1" dirty="0">
              <a:solidFill>
                <a:schemeClr val="bg1"/>
              </a:solidFill>
            </a:endParaRPr>
          </a:p>
        </p:txBody>
      </p:sp>
      <p:pic>
        <p:nvPicPr>
          <p:cNvPr id="2" name="Picture 1">
            <a:extLst>
              <a:ext uri="{FF2B5EF4-FFF2-40B4-BE49-F238E27FC236}">
                <a16:creationId xmlns:a16="http://schemas.microsoft.com/office/drawing/2014/main" id="{95E88346-D06F-4511-BFCC-D89BF81EFE9F}"/>
              </a:ext>
            </a:extLst>
          </p:cNvPr>
          <p:cNvPicPr>
            <a:picLocks noChangeAspect="1"/>
          </p:cNvPicPr>
          <p:nvPr/>
        </p:nvPicPr>
        <p:blipFill rotWithShape="1">
          <a:blip r:embed="rId2"/>
          <a:srcRect l="27159" t="21400" r="27046" b="46943"/>
          <a:stretch/>
        </p:blipFill>
        <p:spPr>
          <a:xfrm>
            <a:off x="2492084" y="1814944"/>
            <a:ext cx="8305966" cy="3228109"/>
          </a:xfrm>
          <a:prstGeom prst="rect">
            <a:avLst/>
          </a:prstGeom>
          <a:ln>
            <a:solidFill>
              <a:srgbClr val="00B0F0"/>
            </a:solidFill>
          </a:ln>
        </p:spPr>
      </p:pic>
      <p:sp>
        <p:nvSpPr>
          <p:cNvPr id="3" name="Footer Placeholder 2">
            <a:extLst>
              <a:ext uri="{FF2B5EF4-FFF2-40B4-BE49-F238E27FC236}">
                <a16:creationId xmlns:a16="http://schemas.microsoft.com/office/drawing/2014/main" id="{87013618-BAEB-4D86-A945-5EE50FE7F74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2922776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F83AB373-40B7-4182-B524-6A35763B3E88}"/>
              </a:ext>
            </a:extLst>
          </p:cNvPr>
          <p:cNvPicPr>
            <a:picLocks noChangeAspect="1"/>
          </p:cNvPicPr>
          <p:nvPr/>
        </p:nvPicPr>
        <p:blipFill rotWithShape="1">
          <a:blip r:embed="rId2"/>
          <a:srcRect l="31591" t="30496" r="31250" b="36761"/>
          <a:stretch/>
        </p:blipFill>
        <p:spPr>
          <a:xfrm>
            <a:off x="1264233" y="694011"/>
            <a:ext cx="5943592" cy="2944538"/>
          </a:xfrm>
          <a:prstGeom prst="rect">
            <a:avLst/>
          </a:prstGeom>
          <a:ln>
            <a:solidFill>
              <a:srgbClr val="00B0F0"/>
            </a:solidFill>
          </a:ln>
        </p:spPr>
      </p:pic>
      <p:pic>
        <p:nvPicPr>
          <p:cNvPr id="3" name="Picture 2">
            <a:extLst>
              <a:ext uri="{FF2B5EF4-FFF2-40B4-BE49-F238E27FC236}">
                <a16:creationId xmlns:a16="http://schemas.microsoft.com/office/drawing/2014/main" id="{8937A64F-CB5F-480C-89B7-E7286D01AC3D}"/>
              </a:ext>
            </a:extLst>
          </p:cNvPr>
          <p:cNvPicPr>
            <a:picLocks noChangeAspect="1"/>
          </p:cNvPicPr>
          <p:nvPr/>
        </p:nvPicPr>
        <p:blipFill rotWithShape="1">
          <a:blip r:embed="rId3"/>
          <a:srcRect l="16136" t="54750" r="59091" b="28878"/>
          <a:stretch/>
        </p:blipFill>
        <p:spPr>
          <a:xfrm>
            <a:off x="1264233" y="4087091"/>
            <a:ext cx="5943592" cy="2208398"/>
          </a:xfrm>
          <a:prstGeom prst="rect">
            <a:avLst/>
          </a:prstGeom>
          <a:ln>
            <a:solidFill>
              <a:srgbClr val="00B0F0"/>
            </a:solidFill>
          </a:ln>
        </p:spPr>
      </p:pic>
      <p:sp>
        <p:nvSpPr>
          <p:cNvPr id="4" name="Footer Placeholder 3">
            <a:extLst>
              <a:ext uri="{FF2B5EF4-FFF2-40B4-BE49-F238E27FC236}">
                <a16:creationId xmlns:a16="http://schemas.microsoft.com/office/drawing/2014/main" id="{F1C72E12-0207-BE76-A4D6-F3105F7B902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1487521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1200329"/>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CURSORS AND WILDCARDS</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17</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9BCA40C-E396-D529-7C56-C75742867A4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976772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502228" y="836023"/>
            <a:ext cx="9470571" cy="4708981"/>
          </a:xfrm>
          <a:prstGeom prst="rect">
            <a:avLst/>
          </a:prstGeom>
          <a:noFill/>
        </p:spPr>
        <p:txBody>
          <a:bodyPr wrap="square" rtlCol="0">
            <a:spAutoFit/>
          </a:bodyPr>
          <a:lstStyle/>
          <a:p>
            <a:r>
              <a:rPr lang="en-US" sz="2000" b="1" dirty="0">
                <a:solidFill>
                  <a:schemeClr val="bg1"/>
                </a:solidFill>
              </a:rPr>
              <a:t>Cursors</a:t>
            </a:r>
            <a:r>
              <a:rPr lang="en-US" sz="2000" dirty="0">
                <a:solidFill>
                  <a:schemeClr val="bg1"/>
                </a:solidFill>
              </a:rPr>
              <a:t> also called as Pointers are used to point out specified data.</a:t>
            </a:r>
          </a:p>
          <a:p>
            <a:endParaRPr lang="en-US" sz="2000" dirty="0">
              <a:solidFill>
                <a:schemeClr val="bg1"/>
              </a:solidFill>
            </a:endParaRPr>
          </a:p>
          <a:p>
            <a:r>
              <a:rPr lang="en-US" sz="2000" dirty="0">
                <a:solidFill>
                  <a:schemeClr val="bg1"/>
                </a:solidFill>
              </a:rPr>
              <a:t>Variable stores output of select query and stores </a:t>
            </a:r>
            <a:r>
              <a:rPr lang="en-US" sz="2000" b="1" dirty="0">
                <a:solidFill>
                  <a:schemeClr val="bg1"/>
                </a:solidFill>
              </a:rPr>
              <a:t>single value </a:t>
            </a:r>
            <a:r>
              <a:rPr lang="en-US" sz="2000" dirty="0">
                <a:solidFill>
                  <a:schemeClr val="bg1"/>
                </a:solidFill>
              </a:rPr>
              <a:t>whereas </a:t>
            </a:r>
          </a:p>
          <a:p>
            <a:r>
              <a:rPr lang="en-US" sz="2000" dirty="0">
                <a:solidFill>
                  <a:schemeClr val="bg1"/>
                </a:solidFill>
              </a:rPr>
              <a:t>Cursor stores output of select query but it stores </a:t>
            </a:r>
            <a:r>
              <a:rPr lang="en-US" sz="2000" b="1" dirty="0">
                <a:solidFill>
                  <a:schemeClr val="bg1"/>
                </a:solidFill>
              </a:rPr>
              <a:t>multiple values </a:t>
            </a:r>
            <a:r>
              <a:rPr lang="en-US" sz="2000" dirty="0">
                <a:solidFill>
                  <a:schemeClr val="bg1"/>
                </a:solidFill>
              </a:rPr>
              <a:t>or store as a table.</a:t>
            </a:r>
          </a:p>
          <a:p>
            <a:r>
              <a:rPr lang="en-US" sz="2000" dirty="0" err="1">
                <a:solidFill>
                  <a:schemeClr val="bg1"/>
                </a:solidFill>
              </a:rPr>
              <a:t>Eg</a:t>
            </a:r>
            <a:r>
              <a:rPr lang="en-US" sz="2000" dirty="0">
                <a:solidFill>
                  <a:schemeClr val="bg1"/>
                </a:solidFill>
              </a:rPr>
              <a:t>– on 1</a:t>
            </a:r>
            <a:r>
              <a:rPr lang="en-US" sz="2000" baseline="30000" dirty="0">
                <a:solidFill>
                  <a:schemeClr val="bg1"/>
                </a:solidFill>
              </a:rPr>
              <a:t>st</a:t>
            </a:r>
            <a:r>
              <a:rPr lang="en-US" sz="2000" dirty="0">
                <a:solidFill>
                  <a:schemeClr val="bg1"/>
                </a:solidFill>
              </a:rPr>
              <a:t> of every month, bank sends you the message of balance details by using the concept of cursor.</a:t>
            </a:r>
          </a:p>
          <a:p>
            <a:endParaRPr lang="en-US" sz="2000" dirty="0">
              <a:solidFill>
                <a:schemeClr val="bg1"/>
              </a:solidFill>
            </a:endParaRPr>
          </a:p>
          <a:p>
            <a:r>
              <a:rPr lang="en-US" sz="2000" b="1" dirty="0">
                <a:solidFill>
                  <a:schemeClr val="bg1"/>
                </a:solidFill>
              </a:rPr>
              <a:t>Syntax</a:t>
            </a:r>
            <a:r>
              <a:rPr lang="en-US" sz="2000" dirty="0">
                <a:solidFill>
                  <a:schemeClr val="bg1"/>
                </a:solidFill>
              </a:rPr>
              <a:t>—</a:t>
            </a:r>
          </a:p>
          <a:p>
            <a:r>
              <a:rPr lang="en-US" sz="2000" dirty="0">
                <a:solidFill>
                  <a:schemeClr val="bg1"/>
                </a:solidFill>
              </a:rPr>
              <a:t>BEGIN</a:t>
            </a:r>
          </a:p>
          <a:p>
            <a:r>
              <a:rPr lang="en-US" sz="2000" dirty="0">
                <a:solidFill>
                  <a:schemeClr val="bg1"/>
                </a:solidFill>
              </a:rPr>
              <a:t>	DECLARE name CURSOR</a:t>
            </a:r>
          </a:p>
          <a:p>
            <a:r>
              <a:rPr lang="en-US" sz="2000" dirty="0">
                <a:solidFill>
                  <a:schemeClr val="bg1"/>
                </a:solidFill>
              </a:rPr>
              <a:t>		For (select query);</a:t>
            </a:r>
          </a:p>
          <a:p>
            <a:r>
              <a:rPr lang="en-US" sz="2000" dirty="0">
                <a:solidFill>
                  <a:schemeClr val="bg1"/>
                </a:solidFill>
              </a:rPr>
              <a:t>	OPEN name</a:t>
            </a:r>
          </a:p>
          <a:p>
            <a:r>
              <a:rPr lang="en-US" sz="2000" dirty="0">
                <a:solidFill>
                  <a:schemeClr val="bg1"/>
                </a:solidFill>
              </a:rPr>
              <a:t>	FETCH name INTO …</a:t>
            </a:r>
          </a:p>
          <a:p>
            <a:r>
              <a:rPr lang="en-US" sz="2000" dirty="0">
                <a:solidFill>
                  <a:schemeClr val="bg1"/>
                </a:solidFill>
              </a:rPr>
              <a:t>	CLOSE name</a:t>
            </a:r>
          </a:p>
          <a:p>
            <a:r>
              <a:rPr lang="en-US" sz="2000" dirty="0">
                <a:solidFill>
                  <a:schemeClr val="bg1"/>
                </a:solidFill>
              </a:rPr>
              <a:t>END</a:t>
            </a:r>
          </a:p>
        </p:txBody>
      </p:sp>
      <p:sp>
        <p:nvSpPr>
          <p:cNvPr id="2" name="TextBox 1">
            <a:extLst>
              <a:ext uri="{FF2B5EF4-FFF2-40B4-BE49-F238E27FC236}">
                <a16:creationId xmlns:a16="http://schemas.microsoft.com/office/drawing/2014/main" id="{FD2EB06E-8244-4A85-ADDB-A3D21BD860B1}"/>
              </a:ext>
            </a:extLst>
          </p:cNvPr>
          <p:cNvSpPr txBox="1"/>
          <p:nvPr/>
        </p:nvSpPr>
        <p:spPr>
          <a:xfrm>
            <a:off x="7426036" y="3428999"/>
            <a:ext cx="1136073" cy="1200329"/>
          </a:xfrm>
          <a:prstGeom prst="rect">
            <a:avLst/>
          </a:prstGeom>
          <a:noFill/>
          <a:ln>
            <a:solidFill>
              <a:schemeClr val="tx1"/>
            </a:solidFill>
          </a:ln>
        </p:spPr>
        <p:txBody>
          <a:bodyPr wrap="square" rtlCol="0">
            <a:spAutoFit/>
          </a:bodyPr>
          <a:lstStyle/>
          <a:p>
            <a:r>
              <a:rPr lang="en-US" dirty="0">
                <a:solidFill>
                  <a:schemeClr val="bg1"/>
                </a:solidFill>
              </a:rPr>
              <a:t>DECLARE</a:t>
            </a:r>
          </a:p>
          <a:p>
            <a:r>
              <a:rPr lang="en-US" dirty="0">
                <a:solidFill>
                  <a:schemeClr val="bg1"/>
                </a:solidFill>
              </a:rPr>
              <a:t>OPEN</a:t>
            </a:r>
          </a:p>
          <a:p>
            <a:r>
              <a:rPr lang="en-US" dirty="0">
                <a:solidFill>
                  <a:schemeClr val="bg1"/>
                </a:solidFill>
              </a:rPr>
              <a:t>FETCH</a:t>
            </a:r>
          </a:p>
          <a:p>
            <a:r>
              <a:rPr lang="en-US" dirty="0">
                <a:solidFill>
                  <a:schemeClr val="bg1"/>
                </a:solidFill>
              </a:rPr>
              <a:t>CLOSE</a:t>
            </a:r>
            <a:endParaRPr lang="en-IN" dirty="0">
              <a:solidFill>
                <a:schemeClr val="bg1"/>
              </a:solidFill>
            </a:endParaRPr>
          </a:p>
        </p:txBody>
      </p:sp>
      <p:sp>
        <p:nvSpPr>
          <p:cNvPr id="3" name="Footer Placeholder 2">
            <a:extLst>
              <a:ext uri="{FF2B5EF4-FFF2-40B4-BE49-F238E27FC236}">
                <a16:creationId xmlns:a16="http://schemas.microsoft.com/office/drawing/2014/main" id="{491B76C9-A078-D635-2CE9-9D388BDB4C20}"/>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0730988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D7610915-5A01-4F15-A59E-B05AFA2E7467}"/>
              </a:ext>
            </a:extLst>
          </p:cNvPr>
          <p:cNvPicPr>
            <a:picLocks noChangeAspect="1"/>
          </p:cNvPicPr>
          <p:nvPr/>
        </p:nvPicPr>
        <p:blipFill rotWithShape="1">
          <a:blip r:embed="rId2"/>
          <a:srcRect l="22045" t="21399" r="17046" b="12305"/>
          <a:stretch/>
        </p:blipFill>
        <p:spPr>
          <a:xfrm>
            <a:off x="1302327" y="886690"/>
            <a:ext cx="9587345" cy="5866890"/>
          </a:xfrm>
          <a:prstGeom prst="rect">
            <a:avLst/>
          </a:prstGeom>
          <a:ln>
            <a:solidFill>
              <a:schemeClr val="tx1"/>
            </a:solidFill>
          </a:ln>
        </p:spPr>
      </p:pic>
      <p:sp>
        <p:nvSpPr>
          <p:cNvPr id="3" name="TextBox 2">
            <a:extLst>
              <a:ext uri="{FF2B5EF4-FFF2-40B4-BE49-F238E27FC236}">
                <a16:creationId xmlns:a16="http://schemas.microsoft.com/office/drawing/2014/main" id="{9CEC0364-C70F-4263-A5EB-C6DFA40C1548}"/>
              </a:ext>
            </a:extLst>
          </p:cNvPr>
          <p:cNvSpPr txBox="1"/>
          <p:nvPr/>
        </p:nvSpPr>
        <p:spPr>
          <a:xfrm>
            <a:off x="1468582" y="138545"/>
            <a:ext cx="8188036" cy="369332"/>
          </a:xfrm>
          <a:prstGeom prst="rect">
            <a:avLst/>
          </a:prstGeom>
          <a:noFill/>
        </p:spPr>
        <p:txBody>
          <a:bodyPr wrap="square" rtlCol="0">
            <a:spAutoFit/>
          </a:bodyPr>
          <a:lstStyle/>
          <a:p>
            <a:r>
              <a:rPr lang="en-US" b="1" dirty="0"/>
              <a:t>METHOD 1:</a:t>
            </a:r>
            <a:r>
              <a:rPr lang="en-US" dirty="0"/>
              <a:t> -  displays output as each row separately</a:t>
            </a:r>
            <a:endParaRPr lang="en-IN" dirty="0"/>
          </a:p>
        </p:txBody>
      </p:sp>
      <p:sp>
        <p:nvSpPr>
          <p:cNvPr id="4" name="Footer Placeholder 3">
            <a:extLst>
              <a:ext uri="{FF2B5EF4-FFF2-40B4-BE49-F238E27FC236}">
                <a16:creationId xmlns:a16="http://schemas.microsoft.com/office/drawing/2014/main" id="{BEEF5DC8-4573-D3F6-0292-93180631445B}"/>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1194290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8472E9B-1477-4CD8-8C4C-2960BF1257B9}"/>
              </a:ext>
            </a:extLst>
          </p:cNvPr>
          <p:cNvPicPr>
            <a:picLocks noChangeAspect="1"/>
          </p:cNvPicPr>
          <p:nvPr/>
        </p:nvPicPr>
        <p:blipFill rotWithShape="1">
          <a:blip r:embed="rId2"/>
          <a:srcRect l="22272" t="24634" r="17045" b="12709"/>
          <a:stretch/>
        </p:blipFill>
        <p:spPr>
          <a:xfrm>
            <a:off x="1575091" y="900546"/>
            <a:ext cx="10021164" cy="5817554"/>
          </a:xfrm>
          <a:prstGeom prst="rect">
            <a:avLst/>
          </a:prstGeom>
          <a:ln>
            <a:solidFill>
              <a:schemeClr val="tx1"/>
            </a:solidFill>
          </a:ln>
        </p:spPr>
      </p:pic>
      <p:sp>
        <p:nvSpPr>
          <p:cNvPr id="3" name="Footer Placeholder 2">
            <a:extLst>
              <a:ext uri="{FF2B5EF4-FFF2-40B4-BE49-F238E27FC236}">
                <a16:creationId xmlns:a16="http://schemas.microsoft.com/office/drawing/2014/main" id="{93345586-DE4D-24A1-AD4F-EF3E0BB88DE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63628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6F0A3B0-59F4-4CE3-B2D4-ADD32878869E}"/>
              </a:ext>
            </a:extLst>
          </p:cNvPr>
          <p:cNvPicPr>
            <a:picLocks noChangeAspect="1"/>
          </p:cNvPicPr>
          <p:nvPr/>
        </p:nvPicPr>
        <p:blipFill rotWithShape="1">
          <a:blip r:embed="rId2"/>
          <a:srcRect l="22500" t="34335" r="33636" b="13316"/>
          <a:stretch/>
        </p:blipFill>
        <p:spPr>
          <a:xfrm>
            <a:off x="2237509" y="1347516"/>
            <a:ext cx="7716982" cy="5177976"/>
          </a:xfrm>
          <a:prstGeom prst="rect">
            <a:avLst/>
          </a:prstGeom>
          <a:ln>
            <a:solidFill>
              <a:schemeClr val="tx1"/>
            </a:solidFill>
          </a:ln>
        </p:spPr>
      </p:pic>
      <p:sp>
        <p:nvSpPr>
          <p:cNvPr id="3" name="Footer Placeholder 2">
            <a:extLst>
              <a:ext uri="{FF2B5EF4-FFF2-40B4-BE49-F238E27FC236}">
                <a16:creationId xmlns:a16="http://schemas.microsoft.com/office/drawing/2014/main" id="{04481954-4170-2F0C-2F32-55CCE99B88E3}"/>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59795667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505454A4-1864-4513-8CA2-3BF1574FAF7C}"/>
              </a:ext>
            </a:extLst>
          </p:cNvPr>
          <p:cNvPicPr>
            <a:picLocks noChangeAspect="1"/>
          </p:cNvPicPr>
          <p:nvPr/>
        </p:nvPicPr>
        <p:blipFill rotWithShape="1">
          <a:blip r:embed="rId2"/>
          <a:srcRect l="11363" t="72536" r="25000" b="5433"/>
          <a:stretch/>
        </p:blipFill>
        <p:spPr>
          <a:xfrm>
            <a:off x="1194491" y="917862"/>
            <a:ext cx="10587934" cy="2060865"/>
          </a:xfrm>
          <a:prstGeom prst="rect">
            <a:avLst/>
          </a:prstGeom>
          <a:ln>
            <a:solidFill>
              <a:schemeClr val="tx1"/>
            </a:solidFill>
          </a:ln>
        </p:spPr>
      </p:pic>
      <p:sp>
        <p:nvSpPr>
          <p:cNvPr id="3" name="Rectangle 2">
            <a:extLst>
              <a:ext uri="{FF2B5EF4-FFF2-40B4-BE49-F238E27FC236}">
                <a16:creationId xmlns:a16="http://schemas.microsoft.com/office/drawing/2014/main" id="{F5D37C2A-2090-4417-B6B1-D07852DB4E22}"/>
              </a:ext>
            </a:extLst>
          </p:cNvPr>
          <p:cNvSpPr/>
          <p:nvPr/>
        </p:nvSpPr>
        <p:spPr>
          <a:xfrm>
            <a:off x="1066800" y="2438400"/>
            <a:ext cx="10058400" cy="7827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67D2099-7E50-42D8-B5CC-E26BF22ABB15}"/>
              </a:ext>
            </a:extLst>
          </p:cNvPr>
          <p:cNvSpPr txBox="1"/>
          <p:nvPr/>
        </p:nvSpPr>
        <p:spPr>
          <a:xfrm>
            <a:off x="3913909" y="3852934"/>
            <a:ext cx="4364182" cy="646331"/>
          </a:xfrm>
          <a:prstGeom prst="rect">
            <a:avLst/>
          </a:prstGeom>
          <a:noFill/>
          <a:ln>
            <a:solidFill>
              <a:schemeClr val="tx1"/>
            </a:solidFill>
          </a:ln>
        </p:spPr>
        <p:txBody>
          <a:bodyPr wrap="square" rtlCol="0">
            <a:spAutoFit/>
          </a:bodyPr>
          <a:lstStyle/>
          <a:p>
            <a:r>
              <a:rPr lang="en-US" dirty="0">
                <a:solidFill>
                  <a:schemeClr val="bg1"/>
                </a:solidFill>
              </a:rPr>
              <a:t>Output is displayed in separate tabs.</a:t>
            </a:r>
          </a:p>
          <a:p>
            <a:r>
              <a:rPr lang="en-US" dirty="0">
                <a:solidFill>
                  <a:schemeClr val="bg1"/>
                </a:solidFill>
              </a:rPr>
              <a:t>Press CTRL + ALT + ENTER to get in one tab</a:t>
            </a:r>
            <a:endParaRPr lang="en-IN" dirty="0">
              <a:solidFill>
                <a:schemeClr val="bg1"/>
              </a:solidFill>
            </a:endParaRPr>
          </a:p>
        </p:txBody>
      </p:sp>
      <p:sp>
        <p:nvSpPr>
          <p:cNvPr id="5" name="Footer Placeholder 4">
            <a:extLst>
              <a:ext uri="{FF2B5EF4-FFF2-40B4-BE49-F238E27FC236}">
                <a16:creationId xmlns:a16="http://schemas.microsoft.com/office/drawing/2014/main" id="{83E67031-0D04-4EC3-5E25-D3E28137360F}"/>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910189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444181"/>
            <a:ext cx="9988236" cy="400110"/>
          </a:xfrm>
          <a:prstGeom prst="rect">
            <a:avLst/>
          </a:prstGeom>
        </p:spPr>
        <p:txBody>
          <a:bodyPr wrap="square">
            <a:spAutoFit/>
          </a:bodyPr>
          <a:lstStyle/>
          <a:p>
            <a:r>
              <a:rPr lang="en-IN" sz="2000" dirty="0">
                <a:solidFill>
                  <a:schemeClr val="bg1"/>
                </a:solidFill>
              </a:rPr>
              <a:t>Finally the installation is completed. Click </a:t>
            </a:r>
            <a:r>
              <a:rPr lang="en-IN" sz="2000" b="1" dirty="0">
                <a:solidFill>
                  <a:schemeClr val="bg1"/>
                </a:solidFill>
              </a:rPr>
              <a:t>FINISH</a:t>
            </a:r>
          </a:p>
        </p:txBody>
      </p:sp>
      <p:pic>
        <p:nvPicPr>
          <p:cNvPr id="4" name="Picture 3">
            <a:extLst>
              <a:ext uri="{FF2B5EF4-FFF2-40B4-BE49-F238E27FC236}">
                <a16:creationId xmlns:a16="http://schemas.microsoft.com/office/drawing/2014/main" id="{66ADF7D7-2D55-44DA-9A11-D86DED34D51D}"/>
              </a:ext>
            </a:extLst>
          </p:cNvPr>
          <p:cNvPicPr>
            <a:picLocks noChangeAspect="1"/>
          </p:cNvPicPr>
          <p:nvPr/>
        </p:nvPicPr>
        <p:blipFill rotWithShape="1">
          <a:blip r:embed="rId2">
            <a:extLst>
              <a:ext uri="{28A0092B-C50C-407E-A947-70E740481C1C}">
                <a14:useLocalDpi xmlns:a14="http://schemas.microsoft.com/office/drawing/2010/main" val="0"/>
              </a:ext>
            </a:extLst>
          </a:blip>
          <a:srcRect l="21477" t="9071" r="21705" b="15372"/>
          <a:stretch/>
        </p:blipFill>
        <p:spPr>
          <a:xfrm>
            <a:off x="2272148" y="1000590"/>
            <a:ext cx="7647704" cy="5717794"/>
          </a:xfrm>
          <a:prstGeom prst="rect">
            <a:avLst/>
          </a:prstGeom>
          <a:ln>
            <a:solidFill>
              <a:srgbClr val="00B0F0"/>
            </a:solidFill>
          </a:ln>
        </p:spPr>
      </p:pic>
      <p:sp>
        <p:nvSpPr>
          <p:cNvPr id="6" name="Rectangle 5">
            <a:extLst>
              <a:ext uri="{FF2B5EF4-FFF2-40B4-BE49-F238E27FC236}">
                <a16:creationId xmlns:a16="http://schemas.microsoft.com/office/drawing/2014/main" id="{1C6360E5-CAEB-4F74-A041-6E40B8D35715}"/>
              </a:ext>
            </a:extLst>
          </p:cNvPr>
          <p:cNvSpPr/>
          <p:nvPr/>
        </p:nvSpPr>
        <p:spPr>
          <a:xfrm>
            <a:off x="4502727" y="2743200"/>
            <a:ext cx="2646218" cy="5541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AB61CFB9-6C65-D781-4478-204BDA23338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45897390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D21BBFB-3E1D-45C5-8023-E29255E3AD53}"/>
              </a:ext>
            </a:extLst>
          </p:cNvPr>
          <p:cNvPicPr>
            <a:picLocks noChangeAspect="1"/>
          </p:cNvPicPr>
          <p:nvPr/>
        </p:nvPicPr>
        <p:blipFill rotWithShape="1">
          <a:blip r:embed="rId2"/>
          <a:srcRect l="11932" t="35549" r="20568" b="5433"/>
          <a:stretch/>
        </p:blipFill>
        <p:spPr>
          <a:xfrm>
            <a:off x="1162052" y="290945"/>
            <a:ext cx="10681558" cy="5250873"/>
          </a:xfrm>
          <a:prstGeom prst="rect">
            <a:avLst/>
          </a:prstGeom>
          <a:ln>
            <a:solidFill>
              <a:schemeClr val="tx1"/>
            </a:solidFill>
          </a:ln>
        </p:spPr>
      </p:pic>
      <p:sp>
        <p:nvSpPr>
          <p:cNvPr id="3" name="TextBox 2">
            <a:extLst>
              <a:ext uri="{FF2B5EF4-FFF2-40B4-BE49-F238E27FC236}">
                <a16:creationId xmlns:a16="http://schemas.microsoft.com/office/drawing/2014/main" id="{C7A12482-6557-451F-A0CC-1C2A4F8BDE7A}"/>
              </a:ext>
            </a:extLst>
          </p:cNvPr>
          <p:cNvSpPr txBox="1"/>
          <p:nvPr/>
        </p:nvSpPr>
        <p:spPr>
          <a:xfrm>
            <a:off x="3352800" y="5999018"/>
            <a:ext cx="4807527" cy="369332"/>
          </a:xfrm>
          <a:prstGeom prst="rect">
            <a:avLst/>
          </a:prstGeom>
          <a:noFill/>
        </p:spPr>
        <p:txBody>
          <a:bodyPr wrap="square" rtlCol="0">
            <a:spAutoFit/>
          </a:bodyPr>
          <a:lstStyle/>
          <a:p>
            <a:r>
              <a:rPr lang="en-US" dirty="0"/>
              <a:t>Output is displayed in one single tab</a:t>
            </a:r>
            <a:endParaRPr lang="en-IN" dirty="0"/>
          </a:p>
        </p:txBody>
      </p:sp>
      <p:sp>
        <p:nvSpPr>
          <p:cNvPr id="4" name="Footer Placeholder 3">
            <a:extLst>
              <a:ext uri="{FF2B5EF4-FFF2-40B4-BE49-F238E27FC236}">
                <a16:creationId xmlns:a16="http://schemas.microsoft.com/office/drawing/2014/main" id="{354FDD26-5D9C-598C-B8EE-0A7390B65304}"/>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1823150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6430582-DDA3-46D1-A996-709972B8C5C1}"/>
              </a:ext>
            </a:extLst>
          </p:cNvPr>
          <p:cNvPicPr>
            <a:picLocks noChangeAspect="1"/>
          </p:cNvPicPr>
          <p:nvPr/>
        </p:nvPicPr>
        <p:blipFill rotWithShape="1">
          <a:blip r:embed="rId2"/>
          <a:srcRect l="20568" t="20996" r="16704" b="13113"/>
          <a:stretch/>
        </p:blipFill>
        <p:spPr>
          <a:xfrm>
            <a:off x="1162052" y="516129"/>
            <a:ext cx="10574079" cy="6244839"/>
          </a:xfrm>
          <a:prstGeom prst="rect">
            <a:avLst/>
          </a:prstGeom>
          <a:ln>
            <a:solidFill>
              <a:schemeClr val="tx1"/>
            </a:solidFill>
          </a:ln>
        </p:spPr>
      </p:pic>
      <p:sp>
        <p:nvSpPr>
          <p:cNvPr id="7" name="TextBox 6">
            <a:extLst>
              <a:ext uri="{FF2B5EF4-FFF2-40B4-BE49-F238E27FC236}">
                <a16:creationId xmlns:a16="http://schemas.microsoft.com/office/drawing/2014/main" id="{A6D6824A-1A44-4D71-A33D-2C47FA77D55A}"/>
              </a:ext>
            </a:extLst>
          </p:cNvPr>
          <p:cNvSpPr txBox="1"/>
          <p:nvPr/>
        </p:nvSpPr>
        <p:spPr>
          <a:xfrm>
            <a:off x="1468582" y="138545"/>
            <a:ext cx="8188036" cy="369332"/>
          </a:xfrm>
          <a:prstGeom prst="rect">
            <a:avLst/>
          </a:prstGeom>
          <a:noFill/>
        </p:spPr>
        <p:txBody>
          <a:bodyPr wrap="square" rtlCol="0">
            <a:spAutoFit/>
          </a:bodyPr>
          <a:lstStyle/>
          <a:p>
            <a:r>
              <a:rPr lang="en-US" b="1" dirty="0"/>
              <a:t>METHOD 2:</a:t>
            </a:r>
            <a:r>
              <a:rPr lang="en-US" dirty="0"/>
              <a:t> -  displays output in table format</a:t>
            </a:r>
            <a:endParaRPr lang="en-IN" dirty="0"/>
          </a:p>
        </p:txBody>
      </p:sp>
      <p:sp>
        <p:nvSpPr>
          <p:cNvPr id="2" name="Footer Placeholder 1">
            <a:extLst>
              <a:ext uri="{FF2B5EF4-FFF2-40B4-BE49-F238E27FC236}">
                <a16:creationId xmlns:a16="http://schemas.microsoft.com/office/drawing/2014/main" id="{58D939C1-A4B1-CCAA-E1A6-3131923A868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2726931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75FD062-8BA9-4AAB-AC95-2950F8C48F8C}"/>
              </a:ext>
            </a:extLst>
          </p:cNvPr>
          <p:cNvPicPr>
            <a:picLocks noChangeAspect="1"/>
          </p:cNvPicPr>
          <p:nvPr/>
        </p:nvPicPr>
        <p:blipFill rotWithShape="1">
          <a:blip r:embed="rId2"/>
          <a:srcRect l="20454" t="24028" r="17045" b="13315"/>
          <a:stretch/>
        </p:blipFill>
        <p:spPr>
          <a:xfrm>
            <a:off x="1377746" y="789709"/>
            <a:ext cx="10471354" cy="5902036"/>
          </a:xfrm>
          <a:prstGeom prst="rect">
            <a:avLst/>
          </a:prstGeom>
          <a:ln>
            <a:solidFill>
              <a:schemeClr val="tx1"/>
            </a:solidFill>
          </a:ln>
        </p:spPr>
      </p:pic>
      <p:sp>
        <p:nvSpPr>
          <p:cNvPr id="3" name="Footer Placeholder 2">
            <a:extLst>
              <a:ext uri="{FF2B5EF4-FFF2-40B4-BE49-F238E27FC236}">
                <a16:creationId xmlns:a16="http://schemas.microsoft.com/office/drawing/2014/main" id="{0391D56E-8F01-DD3E-3699-08FA9DC7EF22}"/>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2035105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2D4F963-8794-4004-9F77-3958DB0F0121}"/>
              </a:ext>
            </a:extLst>
          </p:cNvPr>
          <p:cNvPicPr>
            <a:picLocks noChangeAspect="1"/>
          </p:cNvPicPr>
          <p:nvPr/>
        </p:nvPicPr>
        <p:blipFill rotWithShape="1">
          <a:blip r:embed="rId2"/>
          <a:srcRect l="20455" t="23826" r="11136" b="13113"/>
          <a:stretch/>
        </p:blipFill>
        <p:spPr>
          <a:xfrm>
            <a:off x="1228727" y="630381"/>
            <a:ext cx="10799765" cy="5597236"/>
          </a:xfrm>
          <a:prstGeom prst="rect">
            <a:avLst/>
          </a:prstGeom>
          <a:ln>
            <a:solidFill>
              <a:schemeClr val="tx1"/>
            </a:solidFill>
          </a:ln>
        </p:spPr>
      </p:pic>
      <p:sp>
        <p:nvSpPr>
          <p:cNvPr id="3" name="Footer Placeholder 2">
            <a:extLst>
              <a:ext uri="{FF2B5EF4-FFF2-40B4-BE49-F238E27FC236}">
                <a16:creationId xmlns:a16="http://schemas.microsoft.com/office/drawing/2014/main" id="{7F439908-F38C-C5F5-956D-DD44909A0D4C}"/>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6365950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640E57B-BB30-4357-83FA-A5C754A434CD}"/>
              </a:ext>
            </a:extLst>
          </p:cNvPr>
          <p:cNvPicPr>
            <a:picLocks noChangeAspect="1"/>
          </p:cNvPicPr>
          <p:nvPr/>
        </p:nvPicPr>
        <p:blipFill rotWithShape="1">
          <a:blip r:embed="rId2"/>
          <a:srcRect l="20114" t="56771" r="46362" b="12709"/>
          <a:stretch/>
        </p:blipFill>
        <p:spPr>
          <a:xfrm>
            <a:off x="2202873" y="1829664"/>
            <a:ext cx="7786254" cy="3985508"/>
          </a:xfrm>
          <a:prstGeom prst="rect">
            <a:avLst/>
          </a:prstGeom>
          <a:ln>
            <a:solidFill>
              <a:schemeClr val="tx1"/>
            </a:solidFill>
          </a:ln>
        </p:spPr>
      </p:pic>
      <p:sp>
        <p:nvSpPr>
          <p:cNvPr id="3" name="TextBox 2">
            <a:extLst>
              <a:ext uri="{FF2B5EF4-FFF2-40B4-BE49-F238E27FC236}">
                <a16:creationId xmlns:a16="http://schemas.microsoft.com/office/drawing/2014/main" id="{165C0CC9-3EE6-4FA0-9B7C-43BCEA0D5887}"/>
              </a:ext>
            </a:extLst>
          </p:cNvPr>
          <p:cNvSpPr txBox="1"/>
          <p:nvPr/>
        </p:nvSpPr>
        <p:spPr>
          <a:xfrm>
            <a:off x="2604655" y="540327"/>
            <a:ext cx="3491345" cy="369332"/>
          </a:xfrm>
          <a:prstGeom prst="rect">
            <a:avLst/>
          </a:prstGeom>
          <a:noFill/>
        </p:spPr>
        <p:txBody>
          <a:bodyPr wrap="square" rtlCol="0">
            <a:spAutoFit/>
          </a:bodyPr>
          <a:lstStyle/>
          <a:p>
            <a:r>
              <a:rPr lang="en-US" dirty="0">
                <a:solidFill>
                  <a:schemeClr val="bg1"/>
                </a:solidFill>
              </a:rPr>
              <a:t>Output in table format</a:t>
            </a:r>
            <a:endParaRPr lang="en-IN" dirty="0">
              <a:solidFill>
                <a:schemeClr val="bg1"/>
              </a:solidFill>
            </a:endParaRPr>
          </a:p>
        </p:txBody>
      </p:sp>
      <p:sp>
        <p:nvSpPr>
          <p:cNvPr id="4" name="Footer Placeholder 3">
            <a:extLst>
              <a:ext uri="{FF2B5EF4-FFF2-40B4-BE49-F238E27FC236}">
                <a16:creationId xmlns:a16="http://schemas.microsoft.com/office/drawing/2014/main" id="{50478AFD-D977-E725-9E83-9FFC358088A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7680067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502228" y="836023"/>
            <a:ext cx="9470571" cy="3477875"/>
          </a:xfrm>
          <a:prstGeom prst="rect">
            <a:avLst/>
          </a:prstGeom>
          <a:noFill/>
        </p:spPr>
        <p:txBody>
          <a:bodyPr wrap="square" rtlCol="0">
            <a:spAutoFit/>
          </a:bodyPr>
          <a:lstStyle/>
          <a:p>
            <a:r>
              <a:rPr lang="en-US" sz="2000" b="1" dirty="0">
                <a:solidFill>
                  <a:schemeClr val="bg1"/>
                </a:solidFill>
              </a:rPr>
              <a:t>Like wildcard </a:t>
            </a:r>
            <a:r>
              <a:rPr lang="en-US" sz="2000" dirty="0">
                <a:solidFill>
                  <a:schemeClr val="bg1"/>
                </a:solidFill>
              </a:rPr>
              <a:t>is used to give suggestions from first letter, last letter or between letters.</a:t>
            </a:r>
          </a:p>
          <a:p>
            <a:endParaRPr lang="en-US" sz="2000" dirty="0">
              <a:solidFill>
                <a:schemeClr val="bg1"/>
              </a:solidFill>
            </a:endParaRPr>
          </a:p>
          <a:p>
            <a:r>
              <a:rPr lang="en-US" sz="2000" dirty="0">
                <a:solidFill>
                  <a:schemeClr val="bg1"/>
                </a:solidFill>
              </a:rPr>
              <a:t>SELECT * FROM </a:t>
            </a:r>
            <a:r>
              <a:rPr lang="en-US" sz="2000" dirty="0" err="1">
                <a:solidFill>
                  <a:schemeClr val="bg1"/>
                </a:solidFill>
              </a:rPr>
              <a:t>Accountdetails</a:t>
            </a:r>
            <a:endParaRPr lang="en-US" sz="2000" dirty="0">
              <a:solidFill>
                <a:schemeClr val="bg1"/>
              </a:solidFill>
            </a:endParaRPr>
          </a:p>
          <a:p>
            <a:r>
              <a:rPr lang="en-US" sz="2000" dirty="0">
                <a:solidFill>
                  <a:schemeClr val="bg1"/>
                </a:solidFill>
              </a:rPr>
              <a:t>WHERE Name LIKE ‘R%’;</a:t>
            </a:r>
          </a:p>
          <a:p>
            <a:endParaRPr lang="en-US" sz="2000" dirty="0">
              <a:solidFill>
                <a:schemeClr val="bg1"/>
              </a:solidFill>
            </a:endParaRPr>
          </a:p>
          <a:p>
            <a:r>
              <a:rPr lang="en-US" sz="2000" dirty="0">
                <a:solidFill>
                  <a:schemeClr val="bg1"/>
                </a:solidFill>
              </a:rPr>
              <a:t>SELECT * FROM </a:t>
            </a:r>
            <a:r>
              <a:rPr lang="en-US" sz="2000" dirty="0" err="1">
                <a:solidFill>
                  <a:schemeClr val="bg1"/>
                </a:solidFill>
              </a:rPr>
              <a:t>Accountdetails</a:t>
            </a:r>
            <a:endParaRPr lang="en-US" sz="2000" dirty="0">
              <a:solidFill>
                <a:schemeClr val="bg1"/>
              </a:solidFill>
            </a:endParaRPr>
          </a:p>
          <a:p>
            <a:r>
              <a:rPr lang="en-US" sz="2000" dirty="0">
                <a:solidFill>
                  <a:schemeClr val="bg1"/>
                </a:solidFill>
              </a:rPr>
              <a:t>WHERE Name LIKE ‘%R’;</a:t>
            </a:r>
          </a:p>
          <a:p>
            <a:endParaRPr lang="en-US" sz="2000" dirty="0">
              <a:solidFill>
                <a:schemeClr val="bg1"/>
              </a:solidFill>
            </a:endParaRPr>
          </a:p>
          <a:p>
            <a:r>
              <a:rPr lang="en-US" sz="2000" dirty="0">
                <a:solidFill>
                  <a:schemeClr val="bg1"/>
                </a:solidFill>
              </a:rPr>
              <a:t>SELECT * FROM </a:t>
            </a:r>
            <a:r>
              <a:rPr lang="en-US" sz="2000" dirty="0" err="1">
                <a:solidFill>
                  <a:schemeClr val="bg1"/>
                </a:solidFill>
              </a:rPr>
              <a:t>Accountdetails</a:t>
            </a:r>
            <a:endParaRPr lang="en-US" sz="2000" dirty="0">
              <a:solidFill>
                <a:schemeClr val="bg1"/>
              </a:solidFill>
            </a:endParaRPr>
          </a:p>
          <a:p>
            <a:r>
              <a:rPr lang="en-US" sz="2000" dirty="0">
                <a:solidFill>
                  <a:schemeClr val="bg1"/>
                </a:solidFill>
              </a:rPr>
              <a:t>WHERE Name LIKE ‘%R%’;</a:t>
            </a:r>
          </a:p>
          <a:p>
            <a:endParaRPr lang="en-US" sz="2000" dirty="0">
              <a:solidFill>
                <a:schemeClr val="bg1"/>
              </a:solidFill>
            </a:endParaRPr>
          </a:p>
        </p:txBody>
      </p:sp>
      <p:sp>
        <p:nvSpPr>
          <p:cNvPr id="2" name="Footer Placeholder 1">
            <a:extLst>
              <a:ext uri="{FF2B5EF4-FFF2-40B4-BE49-F238E27FC236}">
                <a16:creationId xmlns:a16="http://schemas.microsoft.com/office/drawing/2014/main" id="{8F0723D9-D35E-1834-6AA2-597B0C35A94C}"/>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3892414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66365AD-97AC-41C7-8C9B-06221D3C647E}"/>
              </a:ext>
            </a:extLst>
          </p:cNvPr>
          <p:cNvPicPr>
            <a:picLocks noChangeAspect="1"/>
          </p:cNvPicPr>
          <p:nvPr/>
        </p:nvPicPr>
        <p:blipFill rotWithShape="1">
          <a:blip r:embed="rId2"/>
          <a:srcRect l="15909" t="26049" r="50000" b="50000"/>
          <a:stretch/>
        </p:blipFill>
        <p:spPr>
          <a:xfrm>
            <a:off x="1932709" y="349534"/>
            <a:ext cx="8326582" cy="3289015"/>
          </a:xfrm>
          <a:prstGeom prst="rect">
            <a:avLst/>
          </a:prstGeom>
          <a:ln>
            <a:solidFill>
              <a:srgbClr val="00B0F0"/>
            </a:solidFill>
          </a:ln>
        </p:spPr>
      </p:pic>
      <p:pic>
        <p:nvPicPr>
          <p:cNvPr id="6" name="Picture 5">
            <a:extLst>
              <a:ext uri="{FF2B5EF4-FFF2-40B4-BE49-F238E27FC236}">
                <a16:creationId xmlns:a16="http://schemas.microsoft.com/office/drawing/2014/main" id="{65C5C6E0-7DD1-4548-99AE-3968B4908A54}"/>
              </a:ext>
            </a:extLst>
          </p:cNvPr>
          <p:cNvPicPr>
            <a:picLocks noChangeAspect="1"/>
          </p:cNvPicPr>
          <p:nvPr/>
        </p:nvPicPr>
        <p:blipFill rotWithShape="1">
          <a:blip r:embed="rId3"/>
          <a:srcRect l="15909" t="29687" r="50909" b="50000"/>
          <a:stretch/>
        </p:blipFill>
        <p:spPr>
          <a:xfrm>
            <a:off x="1932709" y="3976254"/>
            <a:ext cx="7855528" cy="2703700"/>
          </a:xfrm>
          <a:prstGeom prst="rect">
            <a:avLst/>
          </a:prstGeom>
          <a:ln>
            <a:solidFill>
              <a:srgbClr val="00B0F0"/>
            </a:solidFill>
          </a:ln>
        </p:spPr>
      </p:pic>
      <p:sp>
        <p:nvSpPr>
          <p:cNvPr id="3" name="Footer Placeholder 2">
            <a:extLst>
              <a:ext uri="{FF2B5EF4-FFF2-40B4-BE49-F238E27FC236}">
                <a16:creationId xmlns:a16="http://schemas.microsoft.com/office/drawing/2014/main" id="{53722784-DE72-624E-6338-2D0285532050}"/>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8467265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22BA1DC-B9D4-45CF-B495-76F4360C7D22}"/>
              </a:ext>
            </a:extLst>
          </p:cNvPr>
          <p:cNvPicPr>
            <a:picLocks noChangeAspect="1"/>
          </p:cNvPicPr>
          <p:nvPr/>
        </p:nvPicPr>
        <p:blipFill rotWithShape="1">
          <a:blip r:embed="rId2"/>
          <a:srcRect l="15682" t="29081" r="50910" b="40601"/>
          <a:stretch/>
        </p:blipFill>
        <p:spPr>
          <a:xfrm>
            <a:off x="1774974" y="2056947"/>
            <a:ext cx="8642052" cy="4409209"/>
          </a:xfrm>
          <a:prstGeom prst="rect">
            <a:avLst/>
          </a:prstGeom>
          <a:ln>
            <a:solidFill>
              <a:srgbClr val="00B0F0"/>
            </a:solidFill>
          </a:ln>
        </p:spPr>
      </p:pic>
      <p:sp>
        <p:nvSpPr>
          <p:cNvPr id="2" name="Footer Placeholder 1">
            <a:extLst>
              <a:ext uri="{FF2B5EF4-FFF2-40B4-BE49-F238E27FC236}">
                <a16:creationId xmlns:a16="http://schemas.microsoft.com/office/drawing/2014/main" id="{14448BA4-F643-963A-DD0F-15BBACAAE83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9434181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31416" y="2776341"/>
            <a:ext cx="4337774" cy="1754326"/>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CTE </a:t>
            </a:r>
          </a:p>
          <a:p>
            <a:pPr algn="ctr"/>
            <a:r>
              <a:rPr lang="en-US" sz="3600" b="1" dirty="0">
                <a:solidFill>
                  <a:schemeClr val="bg1"/>
                </a:solidFill>
                <a:latin typeface="Arial Rounded MT Bold" panose="020F0704030504030204" pitchFamily="34" charset="0"/>
              </a:rPr>
              <a:t>(COMMON TABLE EXPRESSION)</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18</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47643FE0-A269-5A6C-E926-8E91D98AC29F}"/>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4598249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175656" y="561703"/>
            <a:ext cx="10463349" cy="3785652"/>
          </a:xfrm>
          <a:prstGeom prst="rect">
            <a:avLst/>
          </a:prstGeom>
          <a:noFill/>
        </p:spPr>
        <p:txBody>
          <a:bodyPr wrap="square" rtlCol="0">
            <a:spAutoFit/>
          </a:bodyPr>
          <a:lstStyle/>
          <a:p>
            <a:pPr marL="342900" indent="-342900"/>
            <a:r>
              <a:rPr lang="en-US" sz="2000" dirty="0">
                <a:solidFill>
                  <a:schemeClr val="bg1"/>
                </a:solidFill>
              </a:rPr>
              <a:t>It is a </a:t>
            </a:r>
            <a:r>
              <a:rPr lang="en-US" sz="2000" b="1" dirty="0">
                <a:solidFill>
                  <a:schemeClr val="bg1"/>
                </a:solidFill>
              </a:rPr>
              <a:t>temporary result set </a:t>
            </a:r>
            <a:r>
              <a:rPr lang="en-US" sz="2000" dirty="0">
                <a:solidFill>
                  <a:schemeClr val="bg1"/>
                </a:solidFill>
              </a:rPr>
              <a:t>that you can reference within a SELECT, INSERT,UPDATE or DELETE statements.</a:t>
            </a:r>
          </a:p>
          <a:p>
            <a:pPr marL="342900" indent="-342900"/>
            <a:r>
              <a:rPr lang="en-US" sz="2000" dirty="0">
                <a:solidFill>
                  <a:schemeClr val="bg1"/>
                </a:solidFill>
              </a:rPr>
              <a:t>It exits only </a:t>
            </a:r>
            <a:r>
              <a:rPr lang="en-US" sz="2000" b="1" dirty="0">
                <a:solidFill>
                  <a:schemeClr val="bg1"/>
                </a:solidFill>
              </a:rPr>
              <a:t>during execution </a:t>
            </a:r>
            <a:r>
              <a:rPr lang="en-US" sz="2000" dirty="0">
                <a:solidFill>
                  <a:schemeClr val="bg1"/>
                </a:solidFill>
              </a:rPr>
              <a:t>of query.</a:t>
            </a:r>
          </a:p>
          <a:p>
            <a:pPr marL="342900" indent="-342900"/>
            <a:endParaRPr lang="en-US" sz="2000" dirty="0">
              <a:solidFill>
                <a:schemeClr val="bg1"/>
              </a:solidFill>
            </a:endParaRPr>
          </a:p>
          <a:p>
            <a:pPr marL="342900" indent="-342900"/>
            <a:r>
              <a:rPr lang="en-US" sz="2000" b="1" dirty="0">
                <a:solidFill>
                  <a:schemeClr val="bg1"/>
                </a:solidFill>
              </a:rPr>
              <a:t>WITH</a:t>
            </a:r>
            <a:r>
              <a:rPr lang="en-US" sz="2000" dirty="0">
                <a:solidFill>
                  <a:schemeClr val="bg1"/>
                </a:solidFill>
              </a:rPr>
              <a:t> used to defined CTE at beginning of a query</a:t>
            </a:r>
          </a:p>
          <a:p>
            <a:pPr marL="342900" indent="-342900"/>
            <a:endParaRPr lang="en-US" sz="2000" dirty="0">
              <a:solidFill>
                <a:schemeClr val="bg1"/>
              </a:solidFill>
            </a:endParaRPr>
          </a:p>
          <a:p>
            <a:pPr marL="342900" indent="-342900"/>
            <a:r>
              <a:rPr lang="en-US" sz="2000" b="1" dirty="0">
                <a:solidFill>
                  <a:schemeClr val="bg1"/>
                </a:solidFill>
              </a:rPr>
              <a:t>SYNTAX</a:t>
            </a:r>
            <a:r>
              <a:rPr lang="en-US" sz="2000" dirty="0">
                <a:solidFill>
                  <a:schemeClr val="bg1"/>
                </a:solidFill>
              </a:rPr>
              <a:t>—</a:t>
            </a:r>
          </a:p>
          <a:p>
            <a:pPr marL="342900" indent="-342900"/>
            <a:endParaRPr lang="en-US" sz="2000" dirty="0">
              <a:solidFill>
                <a:schemeClr val="bg1"/>
              </a:solidFill>
            </a:endParaRPr>
          </a:p>
          <a:p>
            <a:pPr marL="342900" indent="-342900"/>
            <a:r>
              <a:rPr lang="en-US" sz="2000" dirty="0">
                <a:solidFill>
                  <a:schemeClr val="bg1"/>
                </a:solidFill>
              </a:rPr>
              <a:t>WITH </a:t>
            </a:r>
            <a:r>
              <a:rPr lang="en-US" sz="2000" dirty="0" err="1">
                <a:solidFill>
                  <a:schemeClr val="bg1"/>
                </a:solidFill>
              </a:rPr>
              <a:t>ctename</a:t>
            </a:r>
            <a:r>
              <a:rPr lang="en-US" sz="2000" dirty="0">
                <a:solidFill>
                  <a:schemeClr val="bg1"/>
                </a:solidFill>
              </a:rPr>
              <a:t> AS(</a:t>
            </a:r>
          </a:p>
          <a:p>
            <a:pPr marL="342900" indent="-342900"/>
            <a:r>
              <a:rPr lang="en-US" sz="2000" dirty="0">
                <a:solidFill>
                  <a:schemeClr val="bg1"/>
                </a:solidFill>
              </a:rPr>
              <a:t>	(query)</a:t>
            </a:r>
          </a:p>
          <a:p>
            <a:pPr marL="342900" indent="-342900"/>
            <a:r>
              <a:rPr lang="en-US" sz="2000" dirty="0">
                <a:solidFill>
                  <a:schemeClr val="bg1"/>
                </a:solidFill>
              </a:rPr>
              <a:t>)</a:t>
            </a:r>
          </a:p>
          <a:p>
            <a:pPr marL="342900" indent="-342900"/>
            <a:r>
              <a:rPr lang="en-US" sz="2000" dirty="0">
                <a:solidFill>
                  <a:schemeClr val="bg1"/>
                </a:solidFill>
              </a:rPr>
              <a:t>SELECT * FROM </a:t>
            </a:r>
            <a:r>
              <a:rPr lang="en-US" sz="2000" dirty="0" err="1">
                <a:solidFill>
                  <a:schemeClr val="bg1"/>
                </a:solidFill>
              </a:rPr>
              <a:t>ctename</a:t>
            </a:r>
            <a:r>
              <a:rPr lang="en-US" sz="2000" dirty="0">
                <a:solidFill>
                  <a:schemeClr val="bg1"/>
                </a:solidFill>
              </a:rPr>
              <a:t>;</a:t>
            </a:r>
          </a:p>
        </p:txBody>
      </p:sp>
      <p:sp>
        <p:nvSpPr>
          <p:cNvPr id="2" name="Footer Placeholder 1">
            <a:extLst>
              <a:ext uri="{FF2B5EF4-FFF2-40B4-BE49-F238E27FC236}">
                <a16:creationId xmlns:a16="http://schemas.microsoft.com/office/drawing/2014/main" id="{3B1381E0-C27F-B09A-A2D5-E8F054EAC82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33636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a:t>
            </a:r>
            <a:endParaRPr lang="en-IN" sz="2000" b="1" dirty="0"/>
          </a:p>
        </p:txBody>
      </p:sp>
      <p:sp>
        <p:nvSpPr>
          <p:cNvPr id="18" name="Flowchart: Delay 17"/>
          <p:cNvSpPr/>
          <p:nvPr/>
        </p:nvSpPr>
        <p:spPr>
          <a:xfrm>
            <a:off x="0" y="0"/>
            <a:ext cx="6387737" cy="6858000"/>
          </a:xfrm>
          <a:prstGeom prst="flowChartDelay">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18216F1-0DDF-4450-8F7F-15C5B098AC00}"/>
              </a:ext>
            </a:extLst>
          </p:cNvPr>
          <p:cNvSpPr txBox="1"/>
          <p:nvPr/>
        </p:nvSpPr>
        <p:spPr>
          <a:xfrm>
            <a:off x="6911788" y="2596075"/>
            <a:ext cx="4639235" cy="1754326"/>
          </a:xfrm>
          <a:prstGeom prst="rect">
            <a:avLst/>
          </a:prstGeom>
          <a:noFill/>
        </p:spPr>
        <p:txBody>
          <a:bodyPr wrap="square" rtlCol="0">
            <a:spAutoFit/>
          </a:bodyPr>
          <a:lstStyle/>
          <a:p>
            <a:pPr algn="ctr"/>
            <a:r>
              <a:rPr lang="en-US" sz="3600" b="1" dirty="0">
                <a:latin typeface="Arial Rounded MT Bold" panose="020F0704030504030204" pitchFamily="34" charset="0"/>
              </a:rPr>
              <a:t>INSTALLATION OF MYSQL WORKBENCH</a:t>
            </a:r>
            <a:endParaRPr lang="en-IN" sz="3600" b="1" dirty="0">
              <a:latin typeface="Arial Rounded MT Bold" panose="020F0704030504030204" pitchFamily="34" charset="0"/>
            </a:endParaRPr>
          </a:p>
        </p:txBody>
      </p:sp>
      <p:sp>
        <p:nvSpPr>
          <p:cNvPr id="2" name="Footer Placeholder 1">
            <a:extLst>
              <a:ext uri="{FF2B5EF4-FFF2-40B4-BE49-F238E27FC236}">
                <a16:creationId xmlns:a16="http://schemas.microsoft.com/office/drawing/2014/main" id="{8171D76C-5E9A-835B-7DE5-91DEF0B2EE7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89074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369721" y="603509"/>
            <a:ext cx="9988236" cy="707886"/>
          </a:xfrm>
          <a:prstGeom prst="rect">
            <a:avLst/>
          </a:prstGeom>
        </p:spPr>
        <p:txBody>
          <a:bodyPr wrap="square">
            <a:spAutoFit/>
          </a:bodyPr>
          <a:lstStyle/>
          <a:p>
            <a:r>
              <a:rPr lang="en-IN" sz="2000" dirty="0">
                <a:solidFill>
                  <a:schemeClr val="bg1"/>
                </a:solidFill>
              </a:rPr>
              <a:t>This is the welcome screen of MySQL Workbench, which opens automatically after installation.</a:t>
            </a:r>
          </a:p>
          <a:p>
            <a:r>
              <a:rPr lang="en-US" sz="2000" dirty="0">
                <a:solidFill>
                  <a:schemeClr val="bg1"/>
                </a:solidFill>
              </a:rPr>
              <a:t>A</a:t>
            </a:r>
            <a:r>
              <a:rPr lang="en-IN" sz="2000" dirty="0">
                <a:solidFill>
                  <a:schemeClr val="bg1"/>
                </a:solidFill>
              </a:rPr>
              <a:t>s a new user, you will see only one connection on your screen by default.</a:t>
            </a:r>
          </a:p>
        </p:txBody>
      </p:sp>
      <p:pic>
        <p:nvPicPr>
          <p:cNvPr id="4" name="Picture 3">
            <a:extLst>
              <a:ext uri="{FF2B5EF4-FFF2-40B4-BE49-F238E27FC236}">
                <a16:creationId xmlns:a16="http://schemas.microsoft.com/office/drawing/2014/main" id="{FDDC3195-1FD9-417B-8AA7-941FE8C3EF7C}"/>
              </a:ext>
            </a:extLst>
          </p:cNvPr>
          <p:cNvPicPr>
            <a:picLocks noChangeAspect="1"/>
          </p:cNvPicPr>
          <p:nvPr/>
        </p:nvPicPr>
        <p:blipFill rotWithShape="1">
          <a:blip r:embed="rId2">
            <a:extLst>
              <a:ext uri="{28A0092B-C50C-407E-A947-70E740481C1C}">
                <a14:useLocalDpi xmlns:a14="http://schemas.microsoft.com/office/drawing/2010/main" val="0"/>
              </a:ext>
            </a:extLst>
          </a:blip>
          <a:srcRect b="5361"/>
          <a:stretch/>
        </p:blipFill>
        <p:spPr>
          <a:xfrm>
            <a:off x="1555280" y="1311396"/>
            <a:ext cx="9354196" cy="4977217"/>
          </a:xfrm>
          <a:prstGeom prst="rect">
            <a:avLst/>
          </a:prstGeom>
          <a:ln>
            <a:solidFill>
              <a:srgbClr val="00B0F0"/>
            </a:solidFill>
          </a:ln>
        </p:spPr>
      </p:pic>
      <p:sp>
        <p:nvSpPr>
          <p:cNvPr id="3" name="Footer Placeholder 2">
            <a:extLst>
              <a:ext uri="{FF2B5EF4-FFF2-40B4-BE49-F238E27FC236}">
                <a16:creationId xmlns:a16="http://schemas.microsoft.com/office/drawing/2014/main" id="{10AD76A8-EACD-3CF2-44B8-5B53F6A778B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2014122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5F55D51-0702-44D6-8AE2-381EF81C8FC4}"/>
              </a:ext>
            </a:extLst>
          </p:cNvPr>
          <p:cNvPicPr>
            <a:picLocks noChangeAspect="1"/>
          </p:cNvPicPr>
          <p:nvPr/>
        </p:nvPicPr>
        <p:blipFill rotWithShape="1">
          <a:blip r:embed="rId2"/>
          <a:srcRect l="19317" t="19986" r="47046" b="38175"/>
          <a:stretch/>
        </p:blipFill>
        <p:spPr>
          <a:xfrm>
            <a:off x="2538845" y="1674972"/>
            <a:ext cx="7114310" cy="4975211"/>
          </a:xfrm>
          <a:prstGeom prst="rect">
            <a:avLst/>
          </a:prstGeom>
          <a:ln>
            <a:solidFill>
              <a:srgbClr val="00B0F0"/>
            </a:solidFill>
          </a:ln>
        </p:spPr>
      </p:pic>
      <p:sp>
        <p:nvSpPr>
          <p:cNvPr id="3" name="Rectangle 2">
            <a:extLst>
              <a:ext uri="{FF2B5EF4-FFF2-40B4-BE49-F238E27FC236}">
                <a16:creationId xmlns:a16="http://schemas.microsoft.com/office/drawing/2014/main" id="{7541A0F7-D874-4A48-9121-DC4BE223F2A6}"/>
              </a:ext>
            </a:extLst>
          </p:cNvPr>
          <p:cNvSpPr/>
          <p:nvPr/>
        </p:nvSpPr>
        <p:spPr>
          <a:xfrm>
            <a:off x="1228727" y="362635"/>
            <a:ext cx="10215128" cy="707886"/>
          </a:xfrm>
          <a:prstGeom prst="rect">
            <a:avLst/>
          </a:prstGeom>
        </p:spPr>
        <p:txBody>
          <a:bodyPr wrap="square">
            <a:spAutoFit/>
          </a:bodyPr>
          <a:lstStyle/>
          <a:p>
            <a:r>
              <a:rPr lang="en-IN"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Write a query to calculate the total balance for each account type and the average age of account holders.</a:t>
            </a:r>
            <a:endParaRPr lang="en-IN" sz="2000" b="1" dirty="0">
              <a:solidFill>
                <a:schemeClr val="bg1"/>
              </a:solidFill>
            </a:endParaRPr>
          </a:p>
        </p:txBody>
      </p:sp>
      <p:sp>
        <p:nvSpPr>
          <p:cNvPr id="4" name="Footer Placeholder 3">
            <a:extLst>
              <a:ext uri="{FF2B5EF4-FFF2-40B4-BE49-F238E27FC236}">
                <a16:creationId xmlns:a16="http://schemas.microsoft.com/office/drawing/2014/main" id="{0603D2FC-8084-0E86-4E67-3EA9D6980354}"/>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8572396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1200329"/>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INTERVIEW QUESTIONS</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19</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058CE9F7-970B-8C1C-F57A-B603A5FA6F7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1397500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175656" y="561703"/>
            <a:ext cx="10463349" cy="5940088"/>
          </a:xfrm>
          <a:prstGeom prst="rect">
            <a:avLst/>
          </a:prstGeom>
          <a:noFill/>
        </p:spPr>
        <p:txBody>
          <a:bodyPr wrap="square" rtlCol="0">
            <a:spAutoFit/>
          </a:bodyPr>
          <a:lstStyle/>
          <a:p>
            <a:pPr marL="342900" indent="-342900">
              <a:buAutoNum type="arabicPeriod"/>
            </a:pPr>
            <a:r>
              <a:rPr lang="en-US" sz="2000" dirty="0">
                <a:solidFill>
                  <a:schemeClr val="bg1"/>
                </a:solidFill>
              </a:rPr>
              <a:t>What are CRUD operations?</a:t>
            </a:r>
          </a:p>
          <a:p>
            <a:pPr marL="342900" indent="-342900">
              <a:buAutoNum type="arabicPeriod"/>
            </a:pPr>
            <a:r>
              <a:rPr lang="en-US" sz="2000" dirty="0">
                <a:solidFill>
                  <a:schemeClr val="bg1"/>
                </a:solidFill>
              </a:rPr>
              <a:t>Difference between Drop / Truncate / Delete</a:t>
            </a:r>
          </a:p>
          <a:p>
            <a:pPr marL="342900" indent="-342900">
              <a:buAutoNum type="arabicPeriod"/>
            </a:pPr>
            <a:r>
              <a:rPr lang="en-US" sz="2000" dirty="0">
                <a:solidFill>
                  <a:schemeClr val="bg1"/>
                </a:solidFill>
              </a:rPr>
              <a:t>What are formats of datatypes in SQL?</a:t>
            </a:r>
          </a:p>
          <a:p>
            <a:pPr marL="342900" indent="-342900">
              <a:buAutoNum type="arabicPeriod"/>
            </a:pPr>
            <a:r>
              <a:rPr lang="en-US" sz="2000" dirty="0">
                <a:solidFill>
                  <a:schemeClr val="bg1"/>
                </a:solidFill>
              </a:rPr>
              <a:t>Difference between Char and Varchar</a:t>
            </a:r>
          </a:p>
          <a:p>
            <a:pPr marL="342900" indent="-342900">
              <a:buAutoNum type="arabicPeriod"/>
            </a:pPr>
            <a:r>
              <a:rPr lang="en-US" sz="2000" dirty="0">
                <a:solidFill>
                  <a:schemeClr val="bg1"/>
                </a:solidFill>
              </a:rPr>
              <a:t>Explain Constraints</a:t>
            </a:r>
          </a:p>
          <a:p>
            <a:pPr marL="342900" indent="-342900">
              <a:buAutoNum type="arabicPeriod"/>
            </a:pPr>
            <a:r>
              <a:rPr lang="en-US" sz="2000" dirty="0">
                <a:solidFill>
                  <a:schemeClr val="bg1"/>
                </a:solidFill>
              </a:rPr>
              <a:t>Difference primary key and foreign key</a:t>
            </a:r>
          </a:p>
          <a:p>
            <a:pPr marL="342900" indent="-342900">
              <a:buAutoNum type="arabicPeriod"/>
            </a:pPr>
            <a:r>
              <a:rPr lang="en-US" sz="2000" dirty="0">
                <a:solidFill>
                  <a:schemeClr val="bg1"/>
                </a:solidFill>
              </a:rPr>
              <a:t>Why do we need to build relationships between two tables?</a:t>
            </a:r>
          </a:p>
          <a:p>
            <a:pPr marL="342900" indent="-342900">
              <a:buAutoNum type="arabicPeriod"/>
            </a:pPr>
            <a:r>
              <a:rPr lang="en-US" sz="2000" dirty="0">
                <a:solidFill>
                  <a:schemeClr val="bg1"/>
                </a:solidFill>
              </a:rPr>
              <a:t>What is Normalization</a:t>
            </a:r>
          </a:p>
          <a:p>
            <a:pPr marL="342900" indent="-342900">
              <a:buAutoNum type="arabicPeriod"/>
            </a:pPr>
            <a:r>
              <a:rPr lang="en-US" sz="2000" dirty="0">
                <a:solidFill>
                  <a:schemeClr val="bg1"/>
                </a:solidFill>
              </a:rPr>
              <a:t>What is the order of writing query</a:t>
            </a:r>
          </a:p>
          <a:p>
            <a:pPr marL="342900" indent="-342900">
              <a:buAutoNum type="arabicPeriod"/>
            </a:pPr>
            <a:r>
              <a:rPr lang="en-US" sz="2000" dirty="0">
                <a:solidFill>
                  <a:schemeClr val="bg1"/>
                </a:solidFill>
              </a:rPr>
              <a:t>Explain types of Joins</a:t>
            </a:r>
          </a:p>
          <a:p>
            <a:pPr marL="342900" indent="-342900">
              <a:buAutoNum type="arabicPeriod"/>
            </a:pPr>
            <a:r>
              <a:rPr lang="en-US" sz="2000" dirty="0">
                <a:solidFill>
                  <a:schemeClr val="bg1"/>
                </a:solidFill>
              </a:rPr>
              <a:t>Difference Union and Union all</a:t>
            </a:r>
          </a:p>
          <a:p>
            <a:pPr marL="342900" indent="-342900">
              <a:buAutoNum type="arabicPeriod"/>
            </a:pPr>
            <a:r>
              <a:rPr lang="en-US" sz="2000" dirty="0">
                <a:solidFill>
                  <a:schemeClr val="bg1"/>
                </a:solidFill>
              </a:rPr>
              <a:t>Self join/ cross join (task)</a:t>
            </a:r>
          </a:p>
          <a:p>
            <a:pPr marL="342900" indent="-342900">
              <a:buAutoNum type="arabicPeriod"/>
            </a:pPr>
            <a:r>
              <a:rPr lang="en-US" sz="2000" dirty="0">
                <a:solidFill>
                  <a:schemeClr val="bg1"/>
                </a:solidFill>
              </a:rPr>
              <a:t>Explain subquery</a:t>
            </a:r>
          </a:p>
          <a:p>
            <a:pPr marL="342900" indent="-342900">
              <a:buAutoNum type="arabicPeriod"/>
            </a:pPr>
            <a:r>
              <a:rPr lang="en-US" sz="2000" dirty="0">
                <a:solidFill>
                  <a:schemeClr val="bg1"/>
                </a:solidFill>
              </a:rPr>
              <a:t>Which query is executed first inner or outer?</a:t>
            </a:r>
          </a:p>
          <a:p>
            <a:pPr marL="342900" indent="-342900">
              <a:buAutoNum type="arabicPeriod"/>
            </a:pPr>
            <a:r>
              <a:rPr lang="en-US" sz="2000" dirty="0">
                <a:solidFill>
                  <a:schemeClr val="bg1"/>
                </a:solidFill>
              </a:rPr>
              <a:t>What is temporary table?</a:t>
            </a:r>
          </a:p>
          <a:p>
            <a:pPr marL="342900" indent="-342900">
              <a:buAutoNum type="arabicPeriod"/>
            </a:pPr>
            <a:r>
              <a:rPr lang="en-US" sz="2000" dirty="0">
                <a:solidFill>
                  <a:schemeClr val="bg1"/>
                </a:solidFill>
              </a:rPr>
              <a:t>View explain</a:t>
            </a:r>
          </a:p>
          <a:p>
            <a:pPr marL="342900" indent="-342900">
              <a:buAutoNum type="arabicPeriod"/>
            </a:pPr>
            <a:r>
              <a:rPr lang="en-US" sz="2000" dirty="0">
                <a:solidFill>
                  <a:schemeClr val="bg1"/>
                </a:solidFill>
              </a:rPr>
              <a:t>Types of views</a:t>
            </a:r>
          </a:p>
          <a:p>
            <a:pPr marL="342900" indent="-342900">
              <a:buAutoNum type="arabicPeriod"/>
            </a:pPr>
            <a:r>
              <a:rPr lang="en-US" sz="2000" dirty="0">
                <a:solidFill>
                  <a:schemeClr val="bg1"/>
                </a:solidFill>
              </a:rPr>
              <a:t>Window functions (explanation / task)</a:t>
            </a:r>
          </a:p>
          <a:p>
            <a:pPr marL="342900" indent="-342900">
              <a:buAutoNum type="arabicPeriod"/>
            </a:pPr>
            <a:r>
              <a:rPr lang="en-US" sz="2000" dirty="0">
                <a:solidFill>
                  <a:schemeClr val="bg1"/>
                </a:solidFill>
              </a:rPr>
              <a:t>trigger</a:t>
            </a:r>
          </a:p>
        </p:txBody>
      </p:sp>
      <p:sp>
        <p:nvSpPr>
          <p:cNvPr id="2" name="Footer Placeholder 1">
            <a:extLst>
              <a:ext uri="{FF2B5EF4-FFF2-40B4-BE49-F238E27FC236}">
                <a16:creationId xmlns:a16="http://schemas.microsoft.com/office/drawing/2014/main" id="{4AEAA402-492C-F1DD-939C-138395DAEE2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14111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ibbon: Curved and Tilted Up 1">
            <a:extLst>
              <a:ext uri="{FF2B5EF4-FFF2-40B4-BE49-F238E27FC236}">
                <a16:creationId xmlns:a16="http://schemas.microsoft.com/office/drawing/2014/main" id="{7DB00F09-2B0D-7E21-6276-7BF1E931A9EB}"/>
              </a:ext>
            </a:extLst>
          </p:cNvPr>
          <p:cNvSpPr/>
          <p:nvPr/>
        </p:nvSpPr>
        <p:spPr>
          <a:xfrm>
            <a:off x="1228727" y="616227"/>
            <a:ext cx="10241030" cy="5893904"/>
          </a:xfrm>
          <a:prstGeom prst="ellipseRibbon2">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846E871-3A3D-4563-A877-5D82405EE855}"/>
              </a:ext>
            </a:extLst>
          </p:cNvPr>
          <p:cNvSpPr txBox="1"/>
          <p:nvPr/>
        </p:nvSpPr>
        <p:spPr>
          <a:xfrm>
            <a:off x="2280556" y="2549804"/>
            <a:ext cx="8153400" cy="923330"/>
          </a:xfrm>
          <a:prstGeom prst="rect">
            <a:avLst/>
          </a:prstGeom>
          <a:noFill/>
          <a:ln>
            <a:noFill/>
          </a:ln>
        </p:spPr>
        <p:txBody>
          <a:bodyPr wrap="square" rtlCol="0">
            <a:spAutoFit/>
          </a:bodyPr>
          <a:lstStyle/>
          <a:p>
            <a:pPr algn="ctr"/>
            <a:r>
              <a:rPr lang="en-US" sz="5400" dirty="0">
                <a:solidFill>
                  <a:schemeClr val="bg1"/>
                </a:solidFill>
                <a:latin typeface="Arial Black" panose="020B0A04020102020204" pitchFamily="34" charset="0"/>
              </a:rPr>
              <a:t>THANK YOU</a:t>
            </a:r>
            <a:endParaRPr lang="en-IN" sz="5400" dirty="0">
              <a:solidFill>
                <a:schemeClr val="bg1"/>
              </a:solidFill>
              <a:latin typeface="Arial Black" panose="020B0A04020102020204" pitchFamily="34" charset="0"/>
            </a:endParaRPr>
          </a:p>
        </p:txBody>
      </p:sp>
      <p:sp>
        <p:nvSpPr>
          <p:cNvPr id="3" name="Footer Placeholder 2">
            <a:extLst>
              <a:ext uri="{FF2B5EF4-FFF2-40B4-BE49-F238E27FC236}">
                <a16:creationId xmlns:a16="http://schemas.microsoft.com/office/drawing/2014/main" id="{D287210A-20B3-33BE-B7EB-1ED09C13826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061947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1055384"/>
            <a:ext cx="9988236" cy="1323439"/>
          </a:xfrm>
          <a:prstGeom prst="rect">
            <a:avLst/>
          </a:prstGeom>
        </p:spPr>
        <p:txBody>
          <a:bodyPr wrap="square">
            <a:spAutoFit/>
          </a:bodyPr>
          <a:lstStyle/>
          <a:p>
            <a:r>
              <a:rPr lang="en-IN" sz="2000" dirty="0">
                <a:solidFill>
                  <a:schemeClr val="bg1"/>
                </a:solidFill>
              </a:rPr>
              <a:t>Select the by default connection you see on your screen and popup comes to enter the password.</a:t>
            </a:r>
          </a:p>
          <a:p>
            <a:r>
              <a:rPr lang="en-US" sz="2000" dirty="0">
                <a:solidFill>
                  <a:schemeClr val="bg1"/>
                </a:solidFill>
              </a:rPr>
              <a:t>E</a:t>
            </a:r>
            <a:r>
              <a:rPr lang="en-IN" sz="2000" dirty="0" err="1">
                <a:solidFill>
                  <a:schemeClr val="bg1"/>
                </a:solidFill>
              </a:rPr>
              <a:t>nter</a:t>
            </a:r>
            <a:r>
              <a:rPr lang="en-IN" sz="2000" dirty="0">
                <a:solidFill>
                  <a:schemeClr val="bg1"/>
                </a:solidFill>
              </a:rPr>
              <a:t> your </a:t>
            </a:r>
            <a:r>
              <a:rPr lang="en-IN" sz="2000" b="1" dirty="0">
                <a:solidFill>
                  <a:schemeClr val="bg1"/>
                </a:solidFill>
              </a:rPr>
              <a:t>password</a:t>
            </a:r>
            <a:r>
              <a:rPr lang="en-IN" sz="2000" dirty="0">
                <a:solidFill>
                  <a:schemeClr val="bg1"/>
                </a:solidFill>
              </a:rPr>
              <a:t> that you set during installation process, </a:t>
            </a:r>
            <a:r>
              <a:rPr lang="en-IN" sz="2000" b="1" dirty="0">
                <a:solidFill>
                  <a:schemeClr val="bg1"/>
                </a:solidFill>
              </a:rPr>
              <a:t>tick</a:t>
            </a:r>
            <a:r>
              <a:rPr lang="en-IN" sz="2000" dirty="0">
                <a:solidFill>
                  <a:schemeClr val="bg1"/>
                </a:solidFill>
              </a:rPr>
              <a:t> to save it so you don’t need to enter password every time you open workbench. And </a:t>
            </a:r>
            <a:r>
              <a:rPr lang="en-IN" sz="2000" b="1" dirty="0">
                <a:solidFill>
                  <a:schemeClr val="bg1"/>
                </a:solidFill>
              </a:rPr>
              <a:t>OK</a:t>
            </a:r>
          </a:p>
        </p:txBody>
      </p:sp>
      <p:pic>
        <p:nvPicPr>
          <p:cNvPr id="4" name="Picture 3">
            <a:extLst>
              <a:ext uri="{FF2B5EF4-FFF2-40B4-BE49-F238E27FC236}">
                <a16:creationId xmlns:a16="http://schemas.microsoft.com/office/drawing/2014/main" id="{359CAA32-5BDD-4922-9262-A7834AA1E7B3}"/>
              </a:ext>
            </a:extLst>
          </p:cNvPr>
          <p:cNvPicPr>
            <a:picLocks noChangeAspect="1"/>
          </p:cNvPicPr>
          <p:nvPr/>
        </p:nvPicPr>
        <p:blipFill rotWithShape="1">
          <a:blip r:embed="rId2">
            <a:extLst>
              <a:ext uri="{28A0092B-C50C-407E-A947-70E740481C1C}">
                <a14:useLocalDpi xmlns:a14="http://schemas.microsoft.com/office/drawing/2010/main" val="0"/>
              </a:ext>
            </a:extLst>
          </a:blip>
          <a:srcRect l="31023" t="21209" r="18075" b="39187"/>
          <a:stretch/>
        </p:blipFill>
        <p:spPr>
          <a:xfrm>
            <a:off x="2466332" y="2809644"/>
            <a:ext cx="7259336" cy="3175519"/>
          </a:xfrm>
          <a:prstGeom prst="rect">
            <a:avLst/>
          </a:prstGeom>
          <a:ln>
            <a:solidFill>
              <a:srgbClr val="00B0F0"/>
            </a:solidFill>
          </a:ln>
        </p:spPr>
      </p:pic>
      <p:sp>
        <p:nvSpPr>
          <p:cNvPr id="3" name="Footer Placeholder 2">
            <a:extLst>
              <a:ext uri="{FF2B5EF4-FFF2-40B4-BE49-F238E27FC236}">
                <a16:creationId xmlns:a16="http://schemas.microsoft.com/office/drawing/2014/main" id="{31180F74-63F4-6241-AE7A-54529253F51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112256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101882" y="200889"/>
            <a:ext cx="9988236" cy="400110"/>
          </a:xfrm>
          <a:prstGeom prst="rect">
            <a:avLst/>
          </a:prstGeom>
        </p:spPr>
        <p:txBody>
          <a:bodyPr wrap="square">
            <a:spAutoFit/>
          </a:bodyPr>
          <a:lstStyle/>
          <a:p>
            <a:r>
              <a:rPr lang="en-IN" sz="2000" dirty="0">
                <a:solidFill>
                  <a:schemeClr val="bg1"/>
                </a:solidFill>
              </a:rPr>
              <a:t>This is the overview of your MySQL workbench editor, place where you will perform queries.</a:t>
            </a:r>
          </a:p>
        </p:txBody>
      </p:sp>
      <p:pic>
        <p:nvPicPr>
          <p:cNvPr id="4" name="Picture 3">
            <a:extLst>
              <a:ext uri="{FF2B5EF4-FFF2-40B4-BE49-F238E27FC236}">
                <a16:creationId xmlns:a16="http://schemas.microsoft.com/office/drawing/2014/main" id="{C58264D0-28C4-48DB-8745-29504830C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2" y="801892"/>
            <a:ext cx="9731132" cy="5471090"/>
          </a:xfrm>
          <a:prstGeom prst="rect">
            <a:avLst/>
          </a:prstGeom>
          <a:ln>
            <a:solidFill>
              <a:srgbClr val="00B0F0"/>
            </a:solidFill>
          </a:ln>
        </p:spPr>
      </p:pic>
      <p:sp>
        <p:nvSpPr>
          <p:cNvPr id="3" name="Footer Placeholder 2">
            <a:extLst>
              <a:ext uri="{FF2B5EF4-FFF2-40B4-BE49-F238E27FC236}">
                <a16:creationId xmlns:a16="http://schemas.microsoft.com/office/drawing/2014/main" id="{7E8ECDB8-0DB0-1939-840D-ADA4C7D35B4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490107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580587"/>
            <a:ext cx="9988236" cy="707886"/>
          </a:xfrm>
          <a:prstGeom prst="rect">
            <a:avLst/>
          </a:prstGeom>
        </p:spPr>
        <p:txBody>
          <a:bodyPr wrap="square">
            <a:spAutoFit/>
          </a:bodyPr>
          <a:lstStyle/>
          <a:p>
            <a:r>
              <a:rPr lang="en-IN" sz="2000" dirty="0">
                <a:solidFill>
                  <a:schemeClr val="bg1"/>
                </a:solidFill>
              </a:rPr>
              <a:t>To check whether your installation is done properly or server is connected, go to Administration </a:t>
            </a:r>
            <a:r>
              <a:rPr lang="en-IN" sz="2000" dirty="0">
                <a:solidFill>
                  <a:schemeClr val="bg1"/>
                </a:solidFill>
                <a:sym typeface="Wingdings" panose="05000000000000000000" pitchFamily="2" charset="2"/>
              </a:rPr>
              <a:t> server status  see whether the status  is running </a:t>
            </a:r>
            <a:endParaRPr lang="en-IN" sz="2000" dirty="0">
              <a:solidFill>
                <a:schemeClr val="bg1"/>
              </a:solidFill>
            </a:endParaRPr>
          </a:p>
        </p:txBody>
      </p:sp>
      <p:pic>
        <p:nvPicPr>
          <p:cNvPr id="4" name="Picture 3">
            <a:extLst>
              <a:ext uri="{FF2B5EF4-FFF2-40B4-BE49-F238E27FC236}">
                <a16:creationId xmlns:a16="http://schemas.microsoft.com/office/drawing/2014/main" id="{8DD3B289-F5B6-44F8-8C0A-B301D0D74CA9}"/>
              </a:ext>
            </a:extLst>
          </p:cNvPr>
          <p:cNvPicPr>
            <a:picLocks noChangeAspect="1"/>
          </p:cNvPicPr>
          <p:nvPr/>
        </p:nvPicPr>
        <p:blipFill rotWithShape="1">
          <a:blip r:embed="rId2">
            <a:extLst>
              <a:ext uri="{28A0092B-C50C-407E-A947-70E740481C1C}">
                <a14:useLocalDpi xmlns:a14="http://schemas.microsoft.com/office/drawing/2010/main" val="0"/>
              </a:ext>
            </a:extLst>
          </a:blip>
          <a:srcRect b="27802"/>
          <a:stretch/>
        </p:blipFill>
        <p:spPr>
          <a:xfrm>
            <a:off x="1338102" y="2009009"/>
            <a:ext cx="9766413" cy="3964370"/>
          </a:xfrm>
          <a:prstGeom prst="rect">
            <a:avLst/>
          </a:prstGeom>
          <a:ln>
            <a:solidFill>
              <a:srgbClr val="00B0F0"/>
            </a:solidFill>
          </a:ln>
        </p:spPr>
      </p:pic>
      <p:sp>
        <p:nvSpPr>
          <p:cNvPr id="6" name="Rectangle 5">
            <a:extLst>
              <a:ext uri="{FF2B5EF4-FFF2-40B4-BE49-F238E27FC236}">
                <a16:creationId xmlns:a16="http://schemas.microsoft.com/office/drawing/2014/main" id="{3F672997-9C17-4FCC-8390-B153FEE70D88}"/>
              </a:ext>
            </a:extLst>
          </p:cNvPr>
          <p:cNvSpPr/>
          <p:nvPr/>
        </p:nvSpPr>
        <p:spPr>
          <a:xfrm>
            <a:off x="1094509" y="5209309"/>
            <a:ext cx="1011382"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14EB48C-51B9-4778-BBDC-100DBCAEC922}"/>
              </a:ext>
            </a:extLst>
          </p:cNvPr>
          <p:cNvSpPr/>
          <p:nvPr/>
        </p:nvSpPr>
        <p:spPr>
          <a:xfrm>
            <a:off x="1286739" y="2964873"/>
            <a:ext cx="1248643"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864FA59-A953-4CC5-A31E-A9AEA34C756D}"/>
              </a:ext>
            </a:extLst>
          </p:cNvPr>
          <p:cNvSpPr/>
          <p:nvPr/>
        </p:nvSpPr>
        <p:spPr>
          <a:xfrm>
            <a:off x="8243455" y="2867891"/>
            <a:ext cx="928254" cy="1094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D0329F05-731E-65A4-6B7D-9EB1B5F1EDD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534632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4498447" y="444181"/>
            <a:ext cx="3883553" cy="400110"/>
          </a:xfrm>
          <a:prstGeom prst="rect">
            <a:avLst/>
          </a:prstGeom>
        </p:spPr>
        <p:txBody>
          <a:bodyPr wrap="square">
            <a:spAutoFit/>
          </a:bodyPr>
          <a:lstStyle/>
          <a:p>
            <a:r>
              <a:rPr lang="en-IN" sz="2000" dirty="0">
                <a:solidFill>
                  <a:schemeClr val="bg1"/>
                </a:solidFill>
              </a:rPr>
              <a:t>Overview of </a:t>
            </a:r>
            <a:r>
              <a:rPr lang="en-IN" sz="2000" dirty="0" err="1">
                <a:solidFill>
                  <a:schemeClr val="bg1"/>
                </a:solidFill>
              </a:rPr>
              <a:t>MySql</a:t>
            </a:r>
            <a:r>
              <a:rPr lang="en-IN" sz="2000" dirty="0">
                <a:solidFill>
                  <a:schemeClr val="bg1"/>
                </a:solidFill>
              </a:rPr>
              <a:t> Workbench</a:t>
            </a:r>
          </a:p>
        </p:txBody>
      </p:sp>
      <p:pic>
        <p:nvPicPr>
          <p:cNvPr id="4" name="Picture 3">
            <a:extLst>
              <a:ext uri="{FF2B5EF4-FFF2-40B4-BE49-F238E27FC236}">
                <a16:creationId xmlns:a16="http://schemas.microsoft.com/office/drawing/2014/main" id="{15CB2ED0-5A2C-4EB8-9017-FE4CA20795C5}"/>
              </a:ext>
            </a:extLst>
          </p:cNvPr>
          <p:cNvPicPr>
            <a:picLocks noChangeAspect="1"/>
          </p:cNvPicPr>
          <p:nvPr/>
        </p:nvPicPr>
        <p:blipFill rotWithShape="1">
          <a:blip r:embed="rId2">
            <a:extLst>
              <a:ext uri="{28A0092B-C50C-407E-A947-70E740481C1C}">
                <a14:useLocalDpi xmlns:a14="http://schemas.microsoft.com/office/drawing/2010/main" val="0"/>
              </a:ext>
            </a:extLst>
          </a:blip>
          <a:srcRect b="5861"/>
          <a:stretch/>
        </p:blipFill>
        <p:spPr>
          <a:xfrm>
            <a:off x="1651883" y="1202393"/>
            <a:ext cx="9352354" cy="4949930"/>
          </a:xfrm>
          <a:prstGeom prst="rect">
            <a:avLst/>
          </a:prstGeom>
          <a:ln>
            <a:solidFill>
              <a:srgbClr val="00B0F0"/>
            </a:solidFill>
          </a:ln>
        </p:spPr>
      </p:pic>
      <p:sp>
        <p:nvSpPr>
          <p:cNvPr id="6" name="Rectangle 5">
            <a:extLst>
              <a:ext uri="{FF2B5EF4-FFF2-40B4-BE49-F238E27FC236}">
                <a16:creationId xmlns:a16="http://schemas.microsoft.com/office/drawing/2014/main" id="{50C7C219-28F9-44F2-A8FB-227A881BA9E6}"/>
              </a:ext>
            </a:extLst>
          </p:cNvPr>
          <p:cNvSpPr/>
          <p:nvPr/>
        </p:nvSpPr>
        <p:spPr>
          <a:xfrm>
            <a:off x="2078182" y="2791689"/>
            <a:ext cx="581673" cy="646331"/>
          </a:xfrm>
          <a:prstGeom prst="rect">
            <a:avLst/>
          </a:prstGeom>
          <a:noFill/>
        </p:spPr>
        <p:txBody>
          <a:bodyPr wrap="square" lIns="91440" tIns="45720" rIns="91440" bIns="45720">
            <a:spAutoFit/>
          </a:bodyPr>
          <a:lstStyle/>
          <a:p>
            <a:pPr algn="ctr"/>
            <a:r>
              <a:rPr lang="en-US" sz="3600" b="0" cap="none" spc="0" dirty="0">
                <a:ln w="0"/>
                <a:solidFill>
                  <a:srgbClr val="FF0000"/>
                </a:solidFill>
                <a:effectLst>
                  <a:outerShdw blurRad="38100" dist="25400" dir="5400000" algn="ctr" rotWithShape="0">
                    <a:srgbClr val="6E747A">
                      <a:alpha val="43000"/>
                    </a:srgbClr>
                  </a:outerShdw>
                </a:effectLst>
              </a:rPr>
              <a:t>1</a:t>
            </a:r>
          </a:p>
        </p:txBody>
      </p:sp>
      <p:sp>
        <p:nvSpPr>
          <p:cNvPr id="7" name="Rectangle 6">
            <a:extLst>
              <a:ext uri="{FF2B5EF4-FFF2-40B4-BE49-F238E27FC236}">
                <a16:creationId xmlns:a16="http://schemas.microsoft.com/office/drawing/2014/main" id="{A4F8F083-1828-4862-96B4-258BCD5816B7}"/>
              </a:ext>
            </a:extLst>
          </p:cNvPr>
          <p:cNvSpPr/>
          <p:nvPr/>
        </p:nvSpPr>
        <p:spPr>
          <a:xfrm>
            <a:off x="2078182" y="5183042"/>
            <a:ext cx="418704" cy="646331"/>
          </a:xfrm>
          <a:prstGeom prst="rect">
            <a:avLst/>
          </a:prstGeom>
          <a:noFill/>
        </p:spPr>
        <p:txBody>
          <a:bodyPr wrap="none" lIns="91440" tIns="45720" rIns="91440" bIns="45720">
            <a:spAutoFit/>
          </a:bodyPr>
          <a:lstStyle/>
          <a:p>
            <a:pPr algn="ctr"/>
            <a:r>
              <a:rPr lang="en-US" sz="3600" b="0" cap="none" spc="0" dirty="0">
                <a:ln w="0"/>
                <a:solidFill>
                  <a:srgbClr val="FF0000"/>
                </a:solidFill>
                <a:effectLst>
                  <a:outerShdw blurRad="38100" dist="25400" dir="5400000" algn="ctr" rotWithShape="0">
                    <a:srgbClr val="6E747A">
                      <a:alpha val="43000"/>
                    </a:srgbClr>
                  </a:outerShdw>
                </a:effectLst>
              </a:rPr>
              <a:t>2</a:t>
            </a:r>
          </a:p>
        </p:txBody>
      </p:sp>
      <p:sp>
        <p:nvSpPr>
          <p:cNvPr id="8" name="Rectangle 7">
            <a:extLst>
              <a:ext uri="{FF2B5EF4-FFF2-40B4-BE49-F238E27FC236}">
                <a16:creationId xmlns:a16="http://schemas.microsoft.com/office/drawing/2014/main" id="{BAFA3304-7D67-486B-B8A8-C2FAB7D62310}"/>
              </a:ext>
            </a:extLst>
          </p:cNvPr>
          <p:cNvSpPr/>
          <p:nvPr/>
        </p:nvSpPr>
        <p:spPr>
          <a:xfrm>
            <a:off x="4453816" y="2967335"/>
            <a:ext cx="418704" cy="646331"/>
          </a:xfrm>
          <a:prstGeom prst="rect">
            <a:avLst/>
          </a:prstGeom>
          <a:noFill/>
        </p:spPr>
        <p:txBody>
          <a:bodyPr wrap="none" lIns="91440" tIns="45720" rIns="91440" bIns="45720">
            <a:spAutoFit/>
          </a:bodyPr>
          <a:lstStyle/>
          <a:p>
            <a:pPr algn="ctr"/>
            <a:r>
              <a:rPr lang="en-US" sz="3600" b="0" cap="none" spc="0" dirty="0">
                <a:ln w="0"/>
                <a:solidFill>
                  <a:srgbClr val="FF0000"/>
                </a:solidFill>
                <a:effectLst>
                  <a:outerShdw blurRad="38100" dist="25400" dir="5400000" algn="ctr" rotWithShape="0">
                    <a:srgbClr val="6E747A">
                      <a:alpha val="43000"/>
                    </a:srgbClr>
                  </a:outerShdw>
                </a:effectLst>
              </a:rPr>
              <a:t>3</a:t>
            </a:r>
          </a:p>
        </p:txBody>
      </p:sp>
      <p:sp>
        <p:nvSpPr>
          <p:cNvPr id="10" name="Rectangle 9">
            <a:extLst>
              <a:ext uri="{FF2B5EF4-FFF2-40B4-BE49-F238E27FC236}">
                <a16:creationId xmlns:a16="http://schemas.microsoft.com/office/drawing/2014/main" id="{CEA72F5C-2A26-4DAB-98CD-48321B10119C}"/>
              </a:ext>
            </a:extLst>
          </p:cNvPr>
          <p:cNvSpPr/>
          <p:nvPr/>
        </p:nvSpPr>
        <p:spPr>
          <a:xfrm>
            <a:off x="5910349" y="5193943"/>
            <a:ext cx="418704" cy="646331"/>
          </a:xfrm>
          <a:prstGeom prst="rect">
            <a:avLst/>
          </a:prstGeom>
          <a:noFill/>
        </p:spPr>
        <p:txBody>
          <a:bodyPr wrap="none" lIns="91440" tIns="45720" rIns="91440" bIns="45720">
            <a:spAutoFit/>
          </a:bodyPr>
          <a:lstStyle/>
          <a:p>
            <a:pPr algn="ctr"/>
            <a:r>
              <a:rPr lang="en-US" sz="3600" b="0" cap="none" spc="0" dirty="0">
                <a:ln w="0"/>
                <a:solidFill>
                  <a:srgbClr val="FF0000"/>
                </a:solidFill>
                <a:effectLst>
                  <a:outerShdw blurRad="38100" dist="25400" dir="5400000" algn="ctr" rotWithShape="0">
                    <a:srgbClr val="6E747A">
                      <a:alpha val="43000"/>
                    </a:srgbClr>
                  </a:outerShdw>
                </a:effectLst>
              </a:rPr>
              <a:t>4</a:t>
            </a:r>
          </a:p>
        </p:txBody>
      </p:sp>
      <p:sp>
        <p:nvSpPr>
          <p:cNvPr id="11" name="Rectangle 10">
            <a:extLst>
              <a:ext uri="{FF2B5EF4-FFF2-40B4-BE49-F238E27FC236}">
                <a16:creationId xmlns:a16="http://schemas.microsoft.com/office/drawing/2014/main" id="{C889D30E-CD74-4C3D-BDB9-47537E0B11CE}"/>
              </a:ext>
            </a:extLst>
          </p:cNvPr>
          <p:cNvSpPr/>
          <p:nvPr/>
        </p:nvSpPr>
        <p:spPr>
          <a:xfrm>
            <a:off x="10555993" y="1391333"/>
            <a:ext cx="418704" cy="646331"/>
          </a:xfrm>
          <a:prstGeom prst="rect">
            <a:avLst/>
          </a:prstGeom>
          <a:noFill/>
        </p:spPr>
        <p:txBody>
          <a:bodyPr wrap="none" lIns="91440" tIns="45720" rIns="91440" bIns="45720">
            <a:spAutoFit/>
          </a:bodyPr>
          <a:lstStyle/>
          <a:p>
            <a:pPr algn="ctr"/>
            <a:r>
              <a:rPr lang="en-US" sz="3600" b="0" cap="none" spc="0" dirty="0">
                <a:ln w="0"/>
                <a:solidFill>
                  <a:srgbClr val="FF0000"/>
                </a:solidFill>
                <a:effectLst>
                  <a:outerShdw blurRad="38100" dist="25400" dir="5400000" algn="ctr" rotWithShape="0">
                    <a:srgbClr val="6E747A">
                      <a:alpha val="43000"/>
                    </a:srgbClr>
                  </a:outerShdw>
                </a:effectLst>
              </a:rPr>
              <a:t>5</a:t>
            </a:r>
          </a:p>
        </p:txBody>
      </p:sp>
      <p:sp>
        <p:nvSpPr>
          <p:cNvPr id="3" name="Footer Placeholder 2">
            <a:extLst>
              <a:ext uri="{FF2B5EF4-FFF2-40B4-BE49-F238E27FC236}">
                <a16:creationId xmlns:a16="http://schemas.microsoft.com/office/drawing/2014/main" id="{0A518662-ECFA-740D-6CB9-015EC3C5960C}"/>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309123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1182230"/>
            <a:ext cx="9988236" cy="2246769"/>
          </a:xfrm>
          <a:prstGeom prst="rect">
            <a:avLst/>
          </a:prstGeom>
        </p:spPr>
        <p:txBody>
          <a:bodyPr wrap="square">
            <a:spAutoFit/>
          </a:bodyPr>
          <a:lstStyle/>
          <a:p>
            <a:r>
              <a:rPr lang="en-IN" sz="2000" dirty="0">
                <a:solidFill>
                  <a:schemeClr val="bg1"/>
                </a:solidFill>
              </a:rPr>
              <a:t>Sections of </a:t>
            </a:r>
            <a:r>
              <a:rPr lang="en-IN" sz="2000" dirty="0" err="1">
                <a:solidFill>
                  <a:schemeClr val="bg1"/>
                </a:solidFill>
              </a:rPr>
              <a:t>MySql</a:t>
            </a:r>
            <a:endParaRPr lang="en-IN" sz="2000" dirty="0">
              <a:solidFill>
                <a:schemeClr val="bg1"/>
              </a:solidFill>
            </a:endParaRPr>
          </a:p>
          <a:p>
            <a:endParaRPr lang="en-US" sz="2000" dirty="0">
              <a:solidFill>
                <a:schemeClr val="bg1"/>
              </a:solidFill>
            </a:endParaRPr>
          </a:p>
          <a:p>
            <a:pPr marL="457200" indent="-457200">
              <a:buAutoNum type="arabicPeriod"/>
            </a:pPr>
            <a:r>
              <a:rPr lang="en-IN" sz="2000" dirty="0">
                <a:solidFill>
                  <a:schemeClr val="bg1"/>
                </a:solidFill>
              </a:rPr>
              <a:t>Section where your Databases and tables are displayed</a:t>
            </a:r>
          </a:p>
          <a:p>
            <a:pPr marL="457200" indent="-457200">
              <a:buAutoNum type="arabicPeriod"/>
            </a:pPr>
            <a:r>
              <a:rPr lang="en-US" sz="2000" dirty="0">
                <a:solidFill>
                  <a:schemeClr val="bg1"/>
                </a:solidFill>
              </a:rPr>
              <a:t>S</a:t>
            </a:r>
            <a:r>
              <a:rPr lang="en-IN" sz="2000" dirty="0" err="1">
                <a:solidFill>
                  <a:schemeClr val="bg1"/>
                </a:solidFill>
              </a:rPr>
              <a:t>ection</a:t>
            </a:r>
            <a:r>
              <a:rPr lang="en-IN" sz="2000" dirty="0">
                <a:solidFill>
                  <a:schemeClr val="bg1"/>
                </a:solidFill>
              </a:rPr>
              <a:t> where information of selected table is displayed</a:t>
            </a:r>
          </a:p>
          <a:p>
            <a:pPr marL="457200" indent="-457200">
              <a:buAutoNum type="arabicPeriod"/>
            </a:pPr>
            <a:r>
              <a:rPr lang="en-US" sz="2000" dirty="0">
                <a:solidFill>
                  <a:schemeClr val="bg1"/>
                </a:solidFill>
              </a:rPr>
              <a:t>S</a:t>
            </a:r>
            <a:r>
              <a:rPr lang="en-IN" sz="2000" dirty="0" err="1">
                <a:solidFill>
                  <a:schemeClr val="bg1"/>
                </a:solidFill>
              </a:rPr>
              <a:t>ection</a:t>
            </a:r>
            <a:r>
              <a:rPr lang="en-IN" sz="2000" dirty="0">
                <a:solidFill>
                  <a:schemeClr val="bg1"/>
                </a:solidFill>
              </a:rPr>
              <a:t> where you perform queries</a:t>
            </a:r>
          </a:p>
          <a:p>
            <a:pPr marL="457200" indent="-457200">
              <a:buAutoNum type="arabicPeriod"/>
            </a:pPr>
            <a:r>
              <a:rPr lang="en-US" sz="2000" dirty="0">
                <a:solidFill>
                  <a:schemeClr val="bg1"/>
                </a:solidFill>
              </a:rPr>
              <a:t>S</a:t>
            </a:r>
            <a:r>
              <a:rPr lang="en-IN" sz="2000" dirty="0" err="1">
                <a:solidFill>
                  <a:schemeClr val="bg1"/>
                </a:solidFill>
              </a:rPr>
              <a:t>ection</a:t>
            </a:r>
            <a:r>
              <a:rPr lang="en-IN" sz="2000" dirty="0">
                <a:solidFill>
                  <a:schemeClr val="bg1"/>
                </a:solidFill>
              </a:rPr>
              <a:t> where the output status of queries are displayed</a:t>
            </a:r>
          </a:p>
          <a:p>
            <a:pPr marL="457200" indent="-457200">
              <a:buAutoNum type="arabicPeriod"/>
            </a:pPr>
            <a:r>
              <a:rPr lang="en-US" sz="2000" dirty="0">
                <a:solidFill>
                  <a:schemeClr val="bg1"/>
                </a:solidFill>
              </a:rPr>
              <a:t>You can turn on/off any section as per need.</a:t>
            </a:r>
            <a:endParaRPr lang="en-IN" sz="2000" dirty="0">
              <a:solidFill>
                <a:schemeClr val="bg1"/>
              </a:solidFill>
            </a:endParaRPr>
          </a:p>
        </p:txBody>
      </p:sp>
      <p:sp>
        <p:nvSpPr>
          <p:cNvPr id="3" name="Footer Placeholder 2">
            <a:extLst>
              <a:ext uri="{FF2B5EF4-FFF2-40B4-BE49-F238E27FC236}">
                <a16:creationId xmlns:a16="http://schemas.microsoft.com/office/drawing/2014/main" id="{51F24548-AC36-F03A-3F0F-1580F7BAE6B3}"/>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859323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OVERVIEW</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2</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401958DB-FE89-8CF8-63A0-98A81844FCA0}"/>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566815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907034"/>
            <a:ext cx="9988236" cy="5632311"/>
          </a:xfrm>
          <a:prstGeom prst="rect">
            <a:avLst/>
          </a:prstGeom>
        </p:spPr>
        <p:txBody>
          <a:bodyPr wrap="square">
            <a:spAutoFit/>
          </a:bodyPr>
          <a:lstStyle/>
          <a:p>
            <a:pPr marL="342900" indent="-342900">
              <a:buFont typeface="Arial" panose="020B0604020202020204" pitchFamily="34" charset="0"/>
              <a:buChar char="•"/>
            </a:pPr>
            <a:r>
              <a:rPr lang="en-IN" sz="2000" dirty="0">
                <a:solidFill>
                  <a:schemeClr val="bg1"/>
                </a:solidFill>
              </a:rPr>
              <a:t>SQL is a tool for organizing, managing, and retrieving data stored by a computer database which is extensively used from last 40 years. </a:t>
            </a: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r>
              <a:rPr lang="en-IN" sz="2000" dirty="0">
                <a:solidFill>
                  <a:schemeClr val="bg1"/>
                </a:solidFill>
              </a:rPr>
              <a:t>The name "SQL" is an abbreviation for </a:t>
            </a:r>
            <a:r>
              <a:rPr lang="en-IN" sz="2000" b="1" dirty="0">
                <a:solidFill>
                  <a:schemeClr val="bg1"/>
                </a:solidFill>
              </a:rPr>
              <a:t>Structured Query Language</a:t>
            </a:r>
            <a:r>
              <a:rPr lang="en-IN" sz="2000" dirty="0">
                <a:solidFill>
                  <a:schemeClr val="bg1"/>
                </a:solidFill>
              </a:rPr>
              <a:t>. </a:t>
            </a: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r>
              <a:rPr lang="en-IN" sz="2000" dirty="0">
                <a:solidFill>
                  <a:schemeClr val="bg1"/>
                </a:solidFill>
              </a:rPr>
              <a:t>For historical reasons, SQL is usually pronounced "sequel," but the alternate pronunciation "S.Q.L." is also used. </a:t>
            </a: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r>
              <a:rPr lang="en-IN" sz="2000" dirty="0">
                <a:solidFill>
                  <a:schemeClr val="bg1"/>
                </a:solidFill>
              </a:rPr>
              <a:t>As the name implies, SQL is a computer language that you use to interact with a database. In fact, SQL works with one specific type of database, called a relational database.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When you need to retrieve data from a database, you use the SQL language to make the request. The DBMS processes the SQL request, retrieves the requested data, and returns it to you. This process of requesting data from a database and receiving back the results is called a database query—hence the name Structured Query Language.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SQL statements look like simple English sentences, making SQL easy to learn and understand. </a:t>
            </a:r>
            <a:endParaRPr lang="en-IN" sz="2000" dirty="0">
              <a:solidFill>
                <a:schemeClr val="bg1"/>
              </a:solidFill>
            </a:endParaRPr>
          </a:p>
        </p:txBody>
      </p:sp>
      <p:sp>
        <p:nvSpPr>
          <p:cNvPr id="3" name="TextBox 2">
            <a:extLst>
              <a:ext uri="{FF2B5EF4-FFF2-40B4-BE49-F238E27FC236}">
                <a16:creationId xmlns:a16="http://schemas.microsoft.com/office/drawing/2014/main" id="{FE93FE2A-EBEA-49C6-A368-EB25A5F73E80}"/>
              </a:ext>
            </a:extLst>
          </p:cNvPr>
          <p:cNvSpPr txBox="1"/>
          <p:nvPr/>
        </p:nvSpPr>
        <p:spPr>
          <a:xfrm>
            <a:off x="5603687" y="318655"/>
            <a:ext cx="1235242" cy="461665"/>
          </a:xfrm>
          <a:prstGeom prst="rect">
            <a:avLst/>
          </a:prstGeom>
          <a:noFill/>
        </p:spPr>
        <p:txBody>
          <a:bodyPr wrap="square" rtlCol="0">
            <a:spAutoFit/>
          </a:bodyPr>
          <a:lstStyle/>
          <a:p>
            <a:r>
              <a:rPr lang="en-US" sz="2400" b="1" dirty="0">
                <a:solidFill>
                  <a:schemeClr val="bg1"/>
                </a:solidFill>
              </a:rPr>
              <a:t>INTRO</a:t>
            </a:r>
            <a:endParaRPr lang="en-IN" sz="2400" b="1" dirty="0">
              <a:solidFill>
                <a:schemeClr val="bg1"/>
              </a:solidFill>
            </a:endParaRPr>
          </a:p>
        </p:txBody>
      </p:sp>
      <p:sp>
        <p:nvSpPr>
          <p:cNvPr id="4" name="Footer Placeholder 3">
            <a:extLst>
              <a:ext uri="{FF2B5EF4-FFF2-40B4-BE49-F238E27FC236}">
                <a16:creationId xmlns:a16="http://schemas.microsoft.com/office/drawing/2014/main" id="{53BF2449-1644-614E-CA7B-1893EE79188B}"/>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693028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E93FE2A-EBEA-49C6-A368-EB25A5F73E80}"/>
              </a:ext>
            </a:extLst>
          </p:cNvPr>
          <p:cNvSpPr txBox="1"/>
          <p:nvPr/>
        </p:nvSpPr>
        <p:spPr>
          <a:xfrm>
            <a:off x="3466531" y="318655"/>
            <a:ext cx="6996744" cy="461665"/>
          </a:xfrm>
          <a:prstGeom prst="rect">
            <a:avLst/>
          </a:prstGeom>
          <a:noFill/>
        </p:spPr>
        <p:txBody>
          <a:bodyPr wrap="square" rtlCol="0">
            <a:spAutoFit/>
          </a:bodyPr>
          <a:lstStyle/>
          <a:p>
            <a:r>
              <a:rPr lang="en-US" sz="2400" b="1" dirty="0">
                <a:solidFill>
                  <a:schemeClr val="bg1"/>
                </a:solidFill>
              </a:rPr>
              <a:t>WHY IS IT CALLED STRUCTURED QUERY LANGUAGE?</a:t>
            </a:r>
            <a:endParaRPr lang="en-IN" sz="2400" b="1" dirty="0">
              <a:solidFill>
                <a:schemeClr val="bg1"/>
              </a:solidFill>
            </a:endParaRPr>
          </a:p>
        </p:txBody>
      </p:sp>
      <p:sp>
        <p:nvSpPr>
          <p:cNvPr id="4" name="TextBox 3">
            <a:extLst>
              <a:ext uri="{FF2B5EF4-FFF2-40B4-BE49-F238E27FC236}">
                <a16:creationId xmlns:a16="http://schemas.microsoft.com/office/drawing/2014/main" id="{F919E202-16E4-4B30-A1A9-C6E7798DFAAE}"/>
              </a:ext>
            </a:extLst>
          </p:cNvPr>
          <p:cNvSpPr txBox="1"/>
          <p:nvPr/>
        </p:nvSpPr>
        <p:spPr>
          <a:xfrm>
            <a:off x="1637731" y="1288473"/>
            <a:ext cx="9495781" cy="923330"/>
          </a:xfrm>
          <a:prstGeom prst="rect">
            <a:avLst/>
          </a:prstGeom>
          <a:noFill/>
        </p:spPr>
        <p:txBody>
          <a:bodyPr wrap="square" rtlCol="0">
            <a:spAutoFit/>
          </a:bodyPr>
          <a:lstStyle/>
          <a:p>
            <a:r>
              <a:rPr lang="en-US" dirty="0">
                <a:solidFill>
                  <a:schemeClr val="bg1"/>
                </a:solidFill>
              </a:rPr>
              <a:t>The data is stored in proper structured format, that is tabular form which consist of rows and columns. </a:t>
            </a:r>
          </a:p>
          <a:p>
            <a:r>
              <a:rPr lang="en-US" dirty="0">
                <a:solidFill>
                  <a:schemeClr val="bg1"/>
                </a:solidFill>
              </a:rPr>
              <a:t>For </a:t>
            </a:r>
            <a:r>
              <a:rPr lang="en-US" dirty="0" err="1">
                <a:solidFill>
                  <a:schemeClr val="bg1"/>
                </a:solidFill>
              </a:rPr>
              <a:t>Eg</a:t>
            </a:r>
            <a:r>
              <a:rPr lang="en-US" dirty="0">
                <a:solidFill>
                  <a:schemeClr val="bg1"/>
                </a:solidFill>
              </a:rPr>
              <a:t>– see below STUDENT table--</a:t>
            </a:r>
            <a:endParaRPr lang="en-IN" dirty="0">
              <a:solidFill>
                <a:schemeClr val="bg1"/>
              </a:solidFill>
            </a:endParaRPr>
          </a:p>
        </p:txBody>
      </p:sp>
      <p:graphicFrame>
        <p:nvGraphicFramePr>
          <p:cNvPr id="6" name="Table 5">
            <a:extLst>
              <a:ext uri="{FF2B5EF4-FFF2-40B4-BE49-F238E27FC236}">
                <a16:creationId xmlns:a16="http://schemas.microsoft.com/office/drawing/2014/main" id="{7892C2D8-0284-4C22-B2AA-DBFF788F0EC9}"/>
              </a:ext>
            </a:extLst>
          </p:cNvPr>
          <p:cNvGraphicFramePr>
            <a:graphicFrameLocks noGrp="1"/>
          </p:cNvGraphicFramePr>
          <p:nvPr>
            <p:extLst>
              <p:ext uri="{D42A27DB-BD31-4B8C-83A1-F6EECF244321}">
                <p14:modId xmlns:p14="http://schemas.microsoft.com/office/powerpoint/2010/main" val="1012897499"/>
              </p:ext>
            </p:extLst>
          </p:nvPr>
        </p:nvGraphicFramePr>
        <p:xfrm>
          <a:off x="1827283" y="2442957"/>
          <a:ext cx="5242256" cy="1463040"/>
        </p:xfrm>
        <a:graphic>
          <a:graphicData uri="http://schemas.openxmlformats.org/drawingml/2006/table">
            <a:tbl>
              <a:tblPr firstRow="1" bandRow="1">
                <a:tableStyleId>{5C22544A-7EE6-4342-B048-85BDC9FD1C3A}</a:tableStyleId>
              </a:tblPr>
              <a:tblGrid>
                <a:gridCol w="1310564">
                  <a:extLst>
                    <a:ext uri="{9D8B030D-6E8A-4147-A177-3AD203B41FA5}">
                      <a16:colId xmlns:a16="http://schemas.microsoft.com/office/drawing/2014/main" val="2754427420"/>
                    </a:ext>
                  </a:extLst>
                </a:gridCol>
                <a:gridCol w="1310564">
                  <a:extLst>
                    <a:ext uri="{9D8B030D-6E8A-4147-A177-3AD203B41FA5}">
                      <a16:colId xmlns:a16="http://schemas.microsoft.com/office/drawing/2014/main" val="3276035722"/>
                    </a:ext>
                  </a:extLst>
                </a:gridCol>
                <a:gridCol w="1310564">
                  <a:extLst>
                    <a:ext uri="{9D8B030D-6E8A-4147-A177-3AD203B41FA5}">
                      <a16:colId xmlns:a16="http://schemas.microsoft.com/office/drawing/2014/main" val="946297017"/>
                    </a:ext>
                  </a:extLst>
                </a:gridCol>
                <a:gridCol w="1310564">
                  <a:extLst>
                    <a:ext uri="{9D8B030D-6E8A-4147-A177-3AD203B41FA5}">
                      <a16:colId xmlns:a16="http://schemas.microsoft.com/office/drawing/2014/main" val="3049328681"/>
                    </a:ext>
                  </a:extLst>
                </a:gridCol>
              </a:tblGrid>
              <a:tr h="365076">
                <a:tc>
                  <a:txBody>
                    <a:bodyPr/>
                    <a:lstStyle/>
                    <a:p>
                      <a:r>
                        <a:rPr lang="en-US" dirty="0" err="1">
                          <a:solidFill>
                            <a:schemeClr val="tx1"/>
                          </a:solidFill>
                        </a:rPr>
                        <a:t>StudentID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Name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Age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Gender</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55597389"/>
                  </a:ext>
                </a:extLst>
              </a:tr>
              <a:tr h="365076">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Ram</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21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Male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8127494"/>
                  </a:ext>
                </a:extLst>
              </a:tr>
              <a:tr h="365076">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Sana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27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Female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45296610"/>
                  </a:ext>
                </a:extLst>
              </a:tr>
              <a:tr h="365076">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John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Male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18215005"/>
                  </a:ext>
                </a:extLst>
              </a:tr>
            </a:tbl>
          </a:graphicData>
        </a:graphic>
      </p:graphicFrame>
      <p:sp>
        <p:nvSpPr>
          <p:cNvPr id="7" name="Right Brace 6">
            <a:extLst>
              <a:ext uri="{FF2B5EF4-FFF2-40B4-BE49-F238E27FC236}">
                <a16:creationId xmlns:a16="http://schemas.microsoft.com/office/drawing/2014/main" id="{C23E20F2-2AB2-4887-A27E-305E856C6208}"/>
              </a:ext>
            </a:extLst>
          </p:cNvPr>
          <p:cNvSpPr/>
          <p:nvPr/>
        </p:nvSpPr>
        <p:spPr>
          <a:xfrm>
            <a:off x="7369791" y="2442957"/>
            <a:ext cx="368490" cy="13511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sp>
        <p:nvSpPr>
          <p:cNvPr id="8" name="TextBox 7">
            <a:extLst>
              <a:ext uri="{FF2B5EF4-FFF2-40B4-BE49-F238E27FC236}">
                <a16:creationId xmlns:a16="http://schemas.microsoft.com/office/drawing/2014/main" id="{012D9799-4597-41BC-947B-42EDF5F398F8}"/>
              </a:ext>
            </a:extLst>
          </p:cNvPr>
          <p:cNvSpPr txBox="1"/>
          <p:nvPr/>
        </p:nvSpPr>
        <p:spPr>
          <a:xfrm>
            <a:off x="8052179" y="2920621"/>
            <a:ext cx="2411096" cy="646331"/>
          </a:xfrm>
          <a:prstGeom prst="rect">
            <a:avLst/>
          </a:prstGeom>
          <a:solidFill>
            <a:srgbClr val="FFC000"/>
          </a:solidFill>
        </p:spPr>
        <p:txBody>
          <a:bodyPr wrap="square" rtlCol="0">
            <a:spAutoFit/>
          </a:bodyPr>
          <a:lstStyle/>
          <a:p>
            <a:pPr algn="ctr"/>
            <a:r>
              <a:rPr lang="en-US" dirty="0"/>
              <a:t>Column / Attribute / Field</a:t>
            </a:r>
            <a:endParaRPr lang="en-IN" dirty="0"/>
          </a:p>
        </p:txBody>
      </p:sp>
      <p:sp>
        <p:nvSpPr>
          <p:cNvPr id="15" name="Right Brace 14">
            <a:extLst>
              <a:ext uri="{FF2B5EF4-FFF2-40B4-BE49-F238E27FC236}">
                <a16:creationId xmlns:a16="http://schemas.microsoft.com/office/drawing/2014/main" id="{A6D6D94D-BE72-431B-AB81-497D6BF49A55}"/>
              </a:ext>
            </a:extLst>
          </p:cNvPr>
          <p:cNvSpPr/>
          <p:nvPr/>
        </p:nvSpPr>
        <p:spPr>
          <a:xfrm rot="5400000">
            <a:off x="4264166" y="1732465"/>
            <a:ext cx="368490" cy="5242256"/>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sp>
        <p:nvSpPr>
          <p:cNvPr id="16" name="TextBox 15">
            <a:extLst>
              <a:ext uri="{FF2B5EF4-FFF2-40B4-BE49-F238E27FC236}">
                <a16:creationId xmlns:a16="http://schemas.microsoft.com/office/drawing/2014/main" id="{99091665-6E52-4046-94DE-8CA8A4A49CE9}"/>
              </a:ext>
            </a:extLst>
          </p:cNvPr>
          <p:cNvSpPr txBox="1"/>
          <p:nvPr/>
        </p:nvSpPr>
        <p:spPr>
          <a:xfrm>
            <a:off x="3492616" y="4599456"/>
            <a:ext cx="1911589" cy="646331"/>
          </a:xfrm>
          <a:prstGeom prst="rect">
            <a:avLst/>
          </a:prstGeom>
          <a:solidFill>
            <a:srgbClr val="00B050"/>
          </a:solidFill>
        </p:spPr>
        <p:txBody>
          <a:bodyPr wrap="square" rtlCol="0">
            <a:spAutoFit/>
          </a:bodyPr>
          <a:lstStyle/>
          <a:p>
            <a:pPr algn="ctr"/>
            <a:r>
              <a:rPr lang="en-US" dirty="0"/>
              <a:t>Row / Instance / Record</a:t>
            </a:r>
            <a:endParaRPr lang="en-IN" dirty="0"/>
          </a:p>
        </p:txBody>
      </p:sp>
      <p:sp>
        <p:nvSpPr>
          <p:cNvPr id="2" name="TextBox 1">
            <a:extLst>
              <a:ext uri="{FF2B5EF4-FFF2-40B4-BE49-F238E27FC236}">
                <a16:creationId xmlns:a16="http://schemas.microsoft.com/office/drawing/2014/main" id="{FF7D2ADD-AF52-481B-8CAA-BD716A41A228}"/>
              </a:ext>
            </a:extLst>
          </p:cNvPr>
          <p:cNvSpPr txBox="1"/>
          <p:nvPr/>
        </p:nvSpPr>
        <p:spPr>
          <a:xfrm>
            <a:off x="1827282" y="5307405"/>
            <a:ext cx="5242256" cy="369332"/>
          </a:xfrm>
          <a:prstGeom prst="rect">
            <a:avLst/>
          </a:prstGeom>
          <a:noFill/>
        </p:spPr>
        <p:txBody>
          <a:bodyPr wrap="square" rtlCol="0">
            <a:spAutoFit/>
          </a:bodyPr>
          <a:lstStyle/>
          <a:p>
            <a:r>
              <a:rPr lang="en-US" dirty="0">
                <a:solidFill>
                  <a:schemeClr val="bg1"/>
                </a:solidFill>
              </a:rPr>
              <a:t>Row stores all the details of particular information.</a:t>
            </a:r>
            <a:endParaRPr lang="en-IN" dirty="0">
              <a:solidFill>
                <a:schemeClr val="bg1"/>
              </a:solidFill>
            </a:endParaRPr>
          </a:p>
        </p:txBody>
      </p:sp>
      <p:sp>
        <p:nvSpPr>
          <p:cNvPr id="18" name="TextBox 17">
            <a:extLst>
              <a:ext uri="{FF2B5EF4-FFF2-40B4-BE49-F238E27FC236}">
                <a16:creationId xmlns:a16="http://schemas.microsoft.com/office/drawing/2014/main" id="{762FE209-8115-4E0C-8370-FECDE9451768}"/>
              </a:ext>
            </a:extLst>
          </p:cNvPr>
          <p:cNvSpPr txBox="1"/>
          <p:nvPr/>
        </p:nvSpPr>
        <p:spPr>
          <a:xfrm>
            <a:off x="8058275" y="3657177"/>
            <a:ext cx="3320481" cy="923330"/>
          </a:xfrm>
          <a:prstGeom prst="rect">
            <a:avLst/>
          </a:prstGeom>
          <a:noFill/>
        </p:spPr>
        <p:txBody>
          <a:bodyPr wrap="square" rtlCol="0">
            <a:spAutoFit/>
          </a:bodyPr>
          <a:lstStyle/>
          <a:p>
            <a:r>
              <a:rPr lang="en-US" dirty="0">
                <a:solidFill>
                  <a:schemeClr val="bg1"/>
                </a:solidFill>
              </a:rPr>
              <a:t>Column is a place where we store one detail of all the people with similar data of same data type.</a:t>
            </a:r>
            <a:endParaRPr lang="en-IN" dirty="0">
              <a:solidFill>
                <a:schemeClr val="bg1"/>
              </a:solidFill>
            </a:endParaRPr>
          </a:p>
        </p:txBody>
      </p:sp>
      <p:cxnSp>
        <p:nvCxnSpPr>
          <p:cNvPr id="11" name="Straight Connector 10">
            <a:extLst>
              <a:ext uri="{FF2B5EF4-FFF2-40B4-BE49-F238E27FC236}">
                <a16:creationId xmlns:a16="http://schemas.microsoft.com/office/drawing/2014/main" id="{0B017945-1276-4A43-B10A-5A265538E703}"/>
              </a:ext>
            </a:extLst>
          </p:cNvPr>
          <p:cNvCxnSpPr/>
          <p:nvPr/>
        </p:nvCxnSpPr>
        <p:spPr>
          <a:xfrm>
            <a:off x="7190509" y="2442957"/>
            <a:ext cx="0" cy="146304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C3553-37CD-4D44-947C-3D596BE3C999}"/>
              </a:ext>
            </a:extLst>
          </p:cNvPr>
          <p:cNvCxnSpPr>
            <a:cxnSpLocks/>
          </p:cNvCxnSpPr>
          <p:nvPr/>
        </p:nvCxnSpPr>
        <p:spPr>
          <a:xfrm>
            <a:off x="1827282" y="4089437"/>
            <a:ext cx="5242256"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F6443D77-A7B6-B076-BADC-A01C0C4EC84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878144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946C6200-4695-4460-B514-9F1155152918}"/>
              </a:ext>
            </a:extLst>
          </p:cNvPr>
          <p:cNvPicPr>
            <a:picLocks noChangeAspect="1"/>
          </p:cNvPicPr>
          <p:nvPr/>
        </p:nvPicPr>
        <p:blipFill rotWithShape="1">
          <a:blip r:embed="rId2"/>
          <a:srcRect l="15909" t="19986" r="65227" b="42825"/>
          <a:stretch/>
        </p:blipFill>
        <p:spPr>
          <a:xfrm>
            <a:off x="1447323" y="1666007"/>
            <a:ext cx="4156364" cy="4607064"/>
          </a:xfrm>
          <a:prstGeom prst="rect">
            <a:avLst/>
          </a:prstGeom>
          <a:ln>
            <a:solidFill>
              <a:srgbClr val="00B0F0"/>
            </a:solidFill>
          </a:ln>
        </p:spPr>
      </p:pic>
      <p:sp>
        <p:nvSpPr>
          <p:cNvPr id="8" name="Rectangle 7">
            <a:extLst>
              <a:ext uri="{FF2B5EF4-FFF2-40B4-BE49-F238E27FC236}">
                <a16:creationId xmlns:a16="http://schemas.microsoft.com/office/drawing/2014/main" id="{5366CA62-DA55-4FAC-9F3E-4DCE5AFC00F0}"/>
              </a:ext>
            </a:extLst>
          </p:cNvPr>
          <p:cNvSpPr/>
          <p:nvPr/>
        </p:nvSpPr>
        <p:spPr>
          <a:xfrm>
            <a:off x="1447323" y="318655"/>
            <a:ext cx="2404241" cy="400110"/>
          </a:xfrm>
          <a:prstGeom prst="rect">
            <a:avLst/>
          </a:prstGeom>
        </p:spPr>
        <p:txBody>
          <a:bodyPr wrap="square">
            <a:spAutoFit/>
          </a:bodyPr>
          <a:lstStyle/>
          <a:p>
            <a:r>
              <a:rPr lang="en-IN" sz="2000" b="1" dirty="0">
                <a:solidFill>
                  <a:schemeClr val="bg1"/>
                </a:solidFill>
              </a:rPr>
              <a:t>LIST OF DATABASE</a:t>
            </a:r>
          </a:p>
        </p:txBody>
      </p:sp>
      <p:sp>
        <p:nvSpPr>
          <p:cNvPr id="5" name="Rectangle 4">
            <a:extLst>
              <a:ext uri="{FF2B5EF4-FFF2-40B4-BE49-F238E27FC236}">
                <a16:creationId xmlns:a16="http://schemas.microsoft.com/office/drawing/2014/main" id="{677B1CE7-BF93-4068-8813-F7ECF1926CDC}"/>
              </a:ext>
            </a:extLst>
          </p:cNvPr>
          <p:cNvSpPr/>
          <p:nvPr/>
        </p:nvSpPr>
        <p:spPr>
          <a:xfrm>
            <a:off x="1884218" y="4738255"/>
            <a:ext cx="1801091" cy="8589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81E87D9-6D9C-4080-94A8-8AD918D1EC57}"/>
              </a:ext>
            </a:extLst>
          </p:cNvPr>
          <p:cNvSpPr/>
          <p:nvPr/>
        </p:nvSpPr>
        <p:spPr>
          <a:xfrm>
            <a:off x="1876814" y="5800667"/>
            <a:ext cx="1808495" cy="3798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16FDBDE-77D8-465A-A54D-E1AA24547A62}"/>
              </a:ext>
            </a:extLst>
          </p:cNvPr>
          <p:cNvSpPr txBox="1"/>
          <p:nvPr/>
        </p:nvSpPr>
        <p:spPr>
          <a:xfrm>
            <a:off x="6096000" y="1274618"/>
            <a:ext cx="5444836" cy="4524315"/>
          </a:xfrm>
          <a:prstGeom prst="rect">
            <a:avLst/>
          </a:prstGeom>
          <a:noFill/>
          <a:ln>
            <a:noFill/>
          </a:ln>
        </p:spPr>
        <p:txBody>
          <a:bodyPr wrap="square" rtlCol="0">
            <a:spAutoFit/>
          </a:bodyPr>
          <a:lstStyle/>
          <a:p>
            <a:r>
              <a:rPr lang="en-US" dirty="0">
                <a:solidFill>
                  <a:schemeClr val="bg1"/>
                </a:solidFill>
              </a:rPr>
              <a:t>As a new user, you will see only highlighted 4 databases.</a:t>
            </a:r>
          </a:p>
          <a:p>
            <a:endParaRPr lang="en-US" dirty="0">
              <a:solidFill>
                <a:schemeClr val="bg1"/>
              </a:solidFill>
            </a:endParaRPr>
          </a:p>
          <a:p>
            <a:r>
              <a:rPr lang="en-US" dirty="0" err="1">
                <a:solidFill>
                  <a:schemeClr val="bg1"/>
                </a:solidFill>
              </a:rPr>
              <a:t>Information_schema</a:t>
            </a:r>
            <a:r>
              <a:rPr lang="en-US" dirty="0">
                <a:solidFill>
                  <a:schemeClr val="bg1"/>
                </a:solidFill>
              </a:rPr>
              <a:t> ---- this database stores all the details of all the tables.</a:t>
            </a:r>
          </a:p>
          <a:p>
            <a:endParaRPr lang="en-US" dirty="0">
              <a:solidFill>
                <a:schemeClr val="bg1"/>
              </a:solidFill>
            </a:endParaRPr>
          </a:p>
          <a:p>
            <a:r>
              <a:rPr lang="en-US" dirty="0" err="1">
                <a:solidFill>
                  <a:schemeClr val="bg1"/>
                </a:solidFill>
              </a:rPr>
              <a:t>Mysql</a:t>
            </a:r>
            <a:r>
              <a:rPr lang="en-US" dirty="0">
                <a:solidFill>
                  <a:schemeClr val="bg1"/>
                </a:solidFill>
              </a:rPr>
              <a:t> ---- contains things provided by the SQL</a:t>
            </a:r>
          </a:p>
          <a:p>
            <a:endParaRPr lang="en-US" dirty="0">
              <a:solidFill>
                <a:schemeClr val="bg1"/>
              </a:solidFill>
            </a:endParaRPr>
          </a:p>
          <a:p>
            <a:r>
              <a:rPr lang="en-US" dirty="0" err="1">
                <a:solidFill>
                  <a:schemeClr val="bg1"/>
                </a:solidFill>
              </a:rPr>
              <a:t>Performance_schema</a:t>
            </a:r>
            <a:r>
              <a:rPr lang="en-US" dirty="0">
                <a:solidFill>
                  <a:schemeClr val="bg1"/>
                </a:solidFill>
              </a:rPr>
              <a:t> ---- this database works on storage alert</a:t>
            </a:r>
          </a:p>
          <a:p>
            <a:endParaRPr lang="en-US" dirty="0">
              <a:solidFill>
                <a:schemeClr val="bg1"/>
              </a:solidFill>
            </a:endParaRPr>
          </a:p>
          <a:p>
            <a:r>
              <a:rPr lang="en-US" dirty="0">
                <a:solidFill>
                  <a:schemeClr val="bg1"/>
                </a:solidFill>
              </a:rPr>
              <a:t>Sys ---- this database is a collection of functions, stored procedures and views that provides access to performance schema.</a:t>
            </a:r>
          </a:p>
          <a:p>
            <a:endParaRPr lang="en-US" dirty="0">
              <a:solidFill>
                <a:schemeClr val="bg1"/>
              </a:solidFill>
            </a:endParaRPr>
          </a:p>
          <a:p>
            <a:r>
              <a:rPr lang="en-US" dirty="0">
                <a:solidFill>
                  <a:schemeClr val="bg1"/>
                </a:solidFill>
              </a:rPr>
              <a:t>Other databases are which you create on your requirement.</a:t>
            </a:r>
            <a:endParaRPr lang="en-IN" dirty="0">
              <a:solidFill>
                <a:schemeClr val="bg1"/>
              </a:solidFill>
            </a:endParaRPr>
          </a:p>
        </p:txBody>
      </p:sp>
      <p:sp>
        <p:nvSpPr>
          <p:cNvPr id="2" name="Footer Placeholder 1">
            <a:extLst>
              <a:ext uri="{FF2B5EF4-FFF2-40B4-BE49-F238E27FC236}">
                <a16:creationId xmlns:a16="http://schemas.microsoft.com/office/drawing/2014/main" id="{A3216AF6-5D62-E4BB-1B6C-C82AC224B48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52520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72167" y="803564"/>
            <a:ext cx="9988236" cy="4708981"/>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2"/>
                </a:solidFill>
              </a:rPr>
              <a:t>The MySQL software delivers a very fast, multithreaded, multi-user, and robust SQL (Structured Query Language) database server.</a:t>
            </a:r>
          </a:p>
          <a:p>
            <a:pPr marL="342900" indent="-342900">
              <a:buFont typeface="Arial" panose="020B0604020202020204" pitchFamily="34" charset="0"/>
              <a:buChar char="•"/>
            </a:pPr>
            <a:r>
              <a:rPr lang="en-US" sz="2000" dirty="0">
                <a:solidFill>
                  <a:schemeClr val="bg2"/>
                </a:solidFill>
              </a:rPr>
              <a:t>MySQL, the most popular Open-Source SQL database management system, is developed, distributed, and supported by Oracle Corporation.</a:t>
            </a:r>
          </a:p>
          <a:p>
            <a:pPr marL="342900" indent="-342900">
              <a:buFont typeface="Arial" panose="020B0604020202020204" pitchFamily="34" charset="0"/>
              <a:buChar char="•"/>
            </a:pPr>
            <a:r>
              <a:rPr lang="en-US" sz="2000" dirty="0">
                <a:solidFill>
                  <a:schemeClr val="bg2"/>
                </a:solidFill>
              </a:rPr>
              <a:t>The official way to pronounce “MySQL” is “My Ess Que Ell” (not “my sequel”), but we do not mind if you pronounce it as “my sequel” or in some other localized way.</a:t>
            </a:r>
          </a:p>
          <a:p>
            <a:pPr marL="342900" indent="-342900">
              <a:buFont typeface="Arial" panose="020B0604020202020204" pitchFamily="34" charset="0"/>
              <a:buChar char="•"/>
            </a:pPr>
            <a:r>
              <a:rPr lang="en-US" sz="2000" b="1" dirty="0">
                <a:solidFill>
                  <a:schemeClr val="bg2"/>
                </a:solidFill>
              </a:rPr>
              <a:t>MySQL is a database management system</a:t>
            </a:r>
            <a:r>
              <a:rPr lang="en-US" sz="2000" dirty="0">
                <a:solidFill>
                  <a:schemeClr val="bg2"/>
                </a:solidFill>
              </a:rPr>
              <a:t>.-- A database is a structured collection of data.</a:t>
            </a:r>
          </a:p>
          <a:p>
            <a:pPr marL="342900" indent="-342900">
              <a:buFont typeface="Arial" panose="020B0604020202020204" pitchFamily="34" charset="0"/>
              <a:buChar char="•"/>
            </a:pPr>
            <a:r>
              <a:rPr lang="en-US" sz="2000" b="1" dirty="0">
                <a:solidFill>
                  <a:schemeClr val="bg2"/>
                </a:solidFill>
              </a:rPr>
              <a:t>MySQL databases are relational</a:t>
            </a:r>
            <a:r>
              <a:rPr lang="en-US" sz="2000" dirty="0">
                <a:solidFill>
                  <a:schemeClr val="bg2"/>
                </a:solidFill>
              </a:rPr>
              <a:t>. --A relational database stores data in separate tables rather than putting all the data in one big storeroom.</a:t>
            </a:r>
          </a:p>
          <a:p>
            <a:pPr marL="342900" indent="-342900">
              <a:buFont typeface="Arial" panose="020B0604020202020204" pitchFamily="34" charset="0"/>
              <a:buChar char="•"/>
            </a:pPr>
            <a:r>
              <a:rPr lang="en-US" sz="2000" b="1" dirty="0">
                <a:solidFill>
                  <a:schemeClr val="bg2"/>
                </a:solidFill>
              </a:rPr>
              <a:t>MySQL software is Open Source</a:t>
            </a:r>
            <a:r>
              <a:rPr lang="en-US" sz="2000" dirty="0">
                <a:solidFill>
                  <a:schemeClr val="bg2"/>
                </a:solidFill>
              </a:rPr>
              <a:t>. --Open-Source means that it is possible for anyone to use and modify the software. Anybody can download the MySQL software from the Internet and use it without paying anything.</a:t>
            </a:r>
          </a:p>
          <a:p>
            <a:pPr marL="342900" indent="-342900">
              <a:buFont typeface="Arial" panose="020B0604020202020204" pitchFamily="34" charset="0"/>
              <a:buChar char="•"/>
            </a:pPr>
            <a:r>
              <a:rPr lang="en-US" sz="2000" b="1" dirty="0">
                <a:solidFill>
                  <a:schemeClr val="bg2"/>
                </a:solidFill>
              </a:rPr>
              <a:t>The MySQL Database Server is very fast, reliable, scalable, and easy to use</a:t>
            </a:r>
            <a:r>
              <a:rPr lang="en-US" sz="2000" dirty="0">
                <a:solidFill>
                  <a:schemeClr val="bg2"/>
                </a:solidFill>
              </a:rPr>
              <a:t>. </a:t>
            </a:r>
          </a:p>
          <a:p>
            <a:pPr marL="342900" indent="-342900">
              <a:buFont typeface="Arial" panose="020B0604020202020204" pitchFamily="34" charset="0"/>
              <a:buChar char="•"/>
            </a:pPr>
            <a:r>
              <a:rPr lang="en-US" sz="2000" dirty="0">
                <a:solidFill>
                  <a:schemeClr val="bg2"/>
                </a:solidFill>
              </a:rPr>
              <a:t>MySQL Server can run comfortably on a desktop or laptop, alongside your other applications, web servers, and so on, requiring little or no attention</a:t>
            </a:r>
            <a:endParaRPr lang="en-IN" sz="2000" dirty="0">
              <a:solidFill>
                <a:schemeClr val="bg2"/>
              </a:solidFill>
            </a:endParaRPr>
          </a:p>
        </p:txBody>
      </p:sp>
      <p:sp>
        <p:nvSpPr>
          <p:cNvPr id="3" name="TextBox 2">
            <a:extLst>
              <a:ext uri="{FF2B5EF4-FFF2-40B4-BE49-F238E27FC236}">
                <a16:creationId xmlns:a16="http://schemas.microsoft.com/office/drawing/2014/main" id="{FE93FE2A-EBEA-49C6-A368-EB25A5F73E80}"/>
              </a:ext>
            </a:extLst>
          </p:cNvPr>
          <p:cNvSpPr txBox="1"/>
          <p:nvPr/>
        </p:nvSpPr>
        <p:spPr>
          <a:xfrm>
            <a:off x="5603687" y="318655"/>
            <a:ext cx="1235242" cy="461665"/>
          </a:xfrm>
          <a:prstGeom prst="rect">
            <a:avLst/>
          </a:prstGeom>
          <a:noFill/>
        </p:spPr>
        <p:txBody>
          <a:bodyPr wrap="square" rtlCol="0">
            <a:spAutoFit/>
          </a:bodyPr>
          <a:lstStyle/>
          <a:p>
            <a:r>
              <a:rPr lang="en-US" sz="2400" b="1" dirty="0">
                <a:solidFill>
                  <a:schemeClr val="bg2"/>
                </a:solidFill>
              </a:rPr>
              <a:t>INTRO</a:t>
            </a:r>
            <a:endParaRPr lang="en-IN" sz="2400" b="1" dirty="0">
              <a:solidFill>
                <a:schemeClr val="bg2"/>
              </a:solidFill>
            </a:endParaRPr>
          </a:p>
        </p:txBody>
      </p:sp>
      <p:sp>
        <p:nvSpPr>
          <p:cNvPr id="4" name="Footer Placeholder 3">
            <a:extLst>
              <a:ext uri="{FF2B5EF4-FFF2-40B4-BE49-F238E27FC236}">
                <a16:creationId xmlns:a16="http://schemas.microsoft.com/office/drawing/2014/main" id="{80D3330E-8B88-C121-A230-7019985958E2}"/>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342463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256954" y="201726"/>
            <a:ext cx="5214314" cy="400110"/>
          </a:xfrm>
          <a:prstGeom prst="rect">
            <a:avLst/>
          </a:prstGeom>
        </p:spPr>
        <p:txBody>
          <a:bodyPr wrap="square">
            <a:spAutoFit/>
          </a:bodyPr>
          <a:lstStyle/>
          <a:p>
            <a:r>
              <a:rPr lang="en-IN" sz="2000" b="1" dirty="0">
                <a:solidFill>
                  <a:schemeClr val="bg1"/>
                </a:solidFill>
              </a:rPr>
              <a:t>CREATE AND USE DATABASE</a:t>
            </a:r>
          </a:p>
        </p:txBody>
      </p:sp>
      <p:pic>
        <p:nvPicPr>
          <p:cNvPr id="4" name="Picture 3">
            <a:extLst>
              <a:ext uri="{FF2B5EF4-FFF2-40B4-BE49-F238E27FC236}">
                <a16:creationId xmlns:a16="http://schemas.microsoft.com/office/drawing/2014/main" id="{DC3A1E93-2CD5-4B9A-90F2-3AD1CB0E9DF8}"/>
              </a:ext>
            </a:extLst>
          </p:cNvPr>
          <p:cNvPicPr>
            <a:picLocks noChangeAspect="1"/>
          </p:cNvPicPr>
          <p:nvPr/>
        </p:nvPicPr>
        <p:blipFill rotWithShape="1">
          <a:blip r:embed="rId2"/>
          <a:srcRect t="16347" r="51817" b="64856"/>
          <a:stretch/>
        </p:blipFill>
        <p:spPr>
          <a:xfrm>
            <a:off x="1256954" y="917863"/>
            <a:ext cx="7263930" cy="1593272"/>
          </a:xfrm>
          <a:prstGeom prst="rect">
            <a:avLst/>
          </a:prstGeom>
          <a:ln>
            <a:solidFill>
              <a:schemeClr val="tx1"/>
            </a:solidFill>
          </a:ln>
        </p:spPr>
      </p:pic>
      <p:pic>
        <p:nvPicPr>
          <p:cNvPr id="6" name="Picture 5">
            <a:extLst>
              <a:ext uri="{FF2B5EF4-FFF2-40B4-BE49-F238E27FC236}">
                <a16:creationId xmlns:a16="http://schemas.microsoft.com/office/drawing/2014/main" id="{2E17B588-4429-4B11-84C9-C53D0E5D768A}"/>
              </a:ext>
            </a:extLst>
          </p:cNvPr>
          <p:cNvPicPr>
            <a:picLocks noChangeAspect="1"/>
          </p:cNvPicPr>
          <p:nvPr/>
        </p:nvPicPr>
        <p:blipFill rotWithShape="1">
          <a:blip r:embed="rId3"/>
          <a:srcRect t="24230" r="57232" b="55760"/>
          <a:stretch/>
        </p:blipFill>
        <p:spPr>
          <a:xfrm>
            <a:off x="1281216" y="4504041"/>
            <a:ext cx="7239668" cy="1904361"/>
          </a:xfrm>
          <a:prstGeom prst="rect">
            <a:avLst/>
          </a:prstGeom>
          <a:ln>
            <a:solidFill>
              <a:schemeClr val="tx1"/>
            </a:solidFill>
          </a:ln>
        </p:spPr>
      </p:pic>
      <p:sp>
        <p:nvSpPr>
          <p:cNvPr id="7" name="TextBox 6">
            <a:extLst>
              <a:ext uri="{FF2B5EF4-FFF2-40B4-BE49-F238E27FC236}">
                <a16:creationId xmlns:a16="http://schemas.microsoft.com/office/drawing/2014/main" id="{BCFAD6E1-871F-461B-872C-D0D568BB1110}"/>
              </a:ext>
            </a:extLst>
          </p:cNvPr>
          <p:cNvSpPr txBox="1"/>
          <p:nvPr/>
        </p:nvSpPr>
        <p:spPr>
          <a:xfrm>
            <a:off x="8686800" y="917863"/>
            <a:ext cx="3095625" cy="1477328"/>
          </a:xfrm>
          <a:prstGeom prst="rect">
            <a:avLst/>
          </a:prstGeom>
          <a:noFill/>
        </p:spPr>
        <p:txBody>
          <a:bodyPr wrap="square" rtlCol="0">
            <a:spAutoFit/>
          </a:bodyPr>
          <a:lstStyle/>
          <a:p>
            <a:r>
              <a:rPr lang="en-US" dirty="0">
                <a:solidFill>
                  <a:schemeClr val="bg1"/>
                </a:solidFill>
              </a:rPr>
              <a:t>Create database to store various data.</a:t>
            </a:r>
          </a:p>
          <a:p>
            <a:r>
              <a:rPr lang="en-US" dirty="0">
                <a:solidFill>
                  <a:schemeClr val="bg1"/>
                </a:solidFill>
              </a:rPr>
              <a:t>Then click on refresh icon so that database is displayed in schema section</a:t>
            </a:r>
            <a:endParaRPr lang="en-IN" dirty="0">
              <a:solidFill>
                <a:schemeClr val="bg1"/>
              </a:solidFill>
            </a:endParaRPr>
          </a:p>
        </p:txBody>
      </p:sp>
      <p:sp>
        <p:nvSpPr>
          <p:cNvPr id="8" name="Rectangle 7">
            <a:extLst>
              <a:ext uri="{FF2B5EF4-FFF2-40B4-BE49-F238E27FC236}">
                <a16:creationId xmlns:a16="http://schemas.microsoft.com/office/drawing/2014/main" id="{5046563F-D432-4155-A546-52F612463E6E}"/>
              </a:ext>
            </a:extLst>
          </p:cNvPr>
          <p:cNvSpPr/>
          <p:nvPr/>
        </p:nvSpPr>
        <p:spPr>
          <a:xfrm>
            <a:off x="3027747" y="801919"/>
            <a:ext cx="477454" cy="513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5F3F4AAE-58D0-4DC2-875E-22F1CDD4D039}"/>
              </a:ext>
            </a:extLst>
          </p:cNvPr>
          <p:cNvSpPr txBox="1"/>
          <p:nvPr/>
        </p:nvSpPr>
        <p:spPr>
          <a:xfrm>
            <a:off x="8686800" y="4515292"/>
            <a:ext cx="3095625" cy="1754326"/>
          </a:xfrm>
          <a:prstGeom prst="rect">
            <a:avLst/>
          </a:prstGeom>
          <a:noFill/>
        </p:spPr>
        <p:txBody>
          <a:bodyPr wrap="square" rtlCol="0">
            <a:spAutoFit/>
          </a:bodyPr>
          <a:lstStyle/>
          <a:p>
            <a:r>
              <a:rPr lang="en-US" dirty="0">
                <a:solidFill>
                  <a:schemeClr val="bg1"/>
                </a:solidFill>
              </a:rPr>
              <a:t>There are multiple databases present. System should know which database to use so run use database query. </a:t>
            </a:r>
          </a:p>
          <a:p>
            <a:r>
              <a:rPr lang="en-US" dirty="0">
                <a:solidFill>
                  <a:schemeClr val="bg1"/>
                </a:solidFill>
              </a:rPr>
              <a:t>You can see the database gets highlighted.</a:t>
            </a:r>
            <a:endParaRPr lang="en-IN" dirty="0">
              <a:solidFill>
                <a:schemeClr val="bg1"/>
              </a:solidFill>
            </a:endParaRPr>
          </a:p>
        </p:txBody>
      </p:sp>
      <p:sp>
        <p:nvSpPr>
          <p:cNvPr id="10" name="Rectangle 9">
            <a:extLst>
              <a:ext uri="{FF2B5EF4-FFF2-40B4-BE49-F238E27FC236}">
                <a16:creationId xmlns:a16="http://schemas.microsoft.com/office/drawing/2014/main" id="{A4C3BE72-9441-4B86-AC4F-FDE277D1F281}"/>
              </a:ext>
            </a:extLst>
          </p:cNvPr>
          <p:cNvSpPr/>
          <p:nvPr/>
        </p:nvSpPr>
        <p:spPr>
          <a:xfrm>
            <a:off x="1553023" y="4876800"/>
            <a:ext cx="1634837" cy="443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47EB854-FB6C-41C6-9E92-D9DD9A4A25D2}"/>
              </a:ext>
            </a:extLst>
          </p:cNvPr>
          <p:cNvSpPr txBox="1"/>
          <p:nvPr/>
        </p:nvSpPr>
        <p:spPr>
          <a:xfrm>
            <a:off x="1705304" y="2993576"/>
            <a:ext cx="9531927" cy="923330"/>
          </a:xfrm>
          <a:prstGeom prst="rect">
            <a:avLst/>
          </a:prstGeom>
          <a:noFill/>
          <a:ln>
            <a:solidFill>
              <a:schemeClr val="tx1"/>
            </a:solidFill>
          </a:ln>
        </p:spPr>
        <p:txBody>
          <a:bodyPr wrap="square" rtlCol="0">
            <a:spAutoFit/>
          </a:bodyPr>
          <a:lstStyle/>
          <a:p>
            <a:r>
              <a:rPr lang="en-US" dirty="0">
                <a:solidFill>
                  <a:schemeClr val="bg1"/>
                </a:solidFill>
              </a:rPr>
              <a:t>(</a:t>
            </a:r>
            <a:r>
              <a:rPr lang="en-US" b="1" dirty="0">
                <a:solidFill>
                  <a:schemeClr val="bg1"/>
                </a:solidFill>
              </a:rPr>
              <a:t>NOTE</a:t>
            </a:r>
            <a:r>
              <a:rPr lang="en-US" dirty="0">
                <a:solidFill>
                  <a:schemeClr val="bg1"/>
                </a:solidFill>
              </a:rPr>
              <a:t>– always end your query with </a:t>
            </a:r>
            <a:r>
              <a:rPr lang="en-US" b="1" dirty="0">
                <a:solidFill>
                  <a:schemeClr val="bg1"/>
                </a:solidFill>
              </a:rPr>
              <a:t>“;” </a:t>
            </a:r>
            <a:r>
              <a:rPr lang="en-US" dirty="0">
                <a:solidFill>
                  <a:schemeClr val="bg1"/>
                </a:solidFill>
              </a:rPr>
              <a:t>else it will show error.</a:t>
            </a:r>
          </a:p>
          <a:p>
            <a:r>
              <a:rPr lang="en-US" dirty="0">
                <a:solidFill>
                  <a:schemeClr val="bg1"/>
                </a:solidFill>
              </a:rPr>
              <a:t>While executing query, place your cursor on the statement and press “</a:t>
            </a:r>
            <a:r>
              <a:rPr lang="en-US" b="1" dirty="0">
                <a:solidFill>
                  <a:schemeClr val="bg1"/>
                </a:solidFill>
              </a:rPr>
              <a:t>CTRL + ENTER</a:t>
            </a:r>
            <a:r>
              <a:rPr lang="en-US" dirty="0">
                <a:solidFill>
                  <a:schemeClr val="bg1"/>
                </a:solidFill>
              </a:rPr>
              <a:t>”.</a:t>
            </a:r>
          </a:p>
          <a:p>
            <a:r>
              <a:rPr lang="en-US" dirty="0">
                <a:solidFill>
                  <a:schemeClr val="bg1"/>
                </a:solidFill>
              </a:rPr>
              <a:t>Sometimes there are cases that you will forget the logic behind the query, comment those queries.)</a:t>
            </a:r>
            <a:endParaRPr lang="en-IN" dirty="0">
              <a:solidFill>
                <a:schemeClr val="bg1"/>
              </a:solidFill>
            </a:endParaRPr>
          </a:p>
        </p:txBody>
      </p:sp>
      <p:sp>
        <p:nvSpPr>
          <p:cNvPr id="3" name="Footer Placeholder 2">
            <a:extLst>
              <a:ext uri="{FF2B5EF4-FFF2-40B4-BE49-F238E27FC236}">
                <a16:creationId xmlns:a16="http://schemas.microsoft.com/office/drawing/2014/main" id="{08D63BEF-82FC-0AD5-D0EA-BE0B96C7390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608943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256954" y="201726"/>
            <a:ext cx="5214314" cy="400110"/>
          </a:xfrm>
          <a:prstGeom prst="rect">
            <a:avLst/>
          </a:prstGeom>
        </p:spPr>
        <p:txBody>
          <a:bodyPr wrap="square">
            <a:spAutoFit/>
          </a:bodyPr>
          <a:lstStyle/>
          <a:p>
            <a:r>
              <a:rPr lang="en-IN" sz="2000" b="1" dirty="0">
                <a:solidFill>
                  <a:schemeClr val="bg1"/>
                </a:solidFill>
              </a:rPr>
              <a:t>CREATE TABLE</a:t>
            </a:r>
          </a:p>
        </p:txBody>
      </p:sp>
      <p:sp>
        <p:nvSpPr>
          <p:cNvPr id="9" name="Rectangle 8">
            <a:extLst>
              <a:ext uri="{FF2B5EF4-FFF2-40B4-BE49-F238E27FC236}">
                <a16:creationId xmlns:a16="http://schemas.microsoft.com/office/drawing/2014/main" id="{4CEF0172-2FD4-43A2-8F64-AB9D84C3AE42}"/>
              </a:ext>
            </a:extLst>
          </p:cNvPr>
          <p:cNvSpPr/>
          <p:nvPr/>
        </p:nvSpPr>
        <p:spPr>
          <a:xfrm>
            <a:off x="1579419" y="1006613"/>
            <a:ext cx="9380676" cy="707886"/>
          </a:xfrm>
          <a:prstGeom prst="rect">
            <a:avLst/>
          </a:prstGeom>
          <a:ln>
            <a:solidFill>
              <a:schemeClr val="tx1"/>
            </a:solidFill>
          </a:ln>
        </p:spPr>
        <p:txBody>
          <a:bodyPr wrap="square">
            <a:spAutoFit/>
          </a:bodyPr>
          <a:lstStyle/>
          <a:p>
            <a:r>
              <a:rPr lang="en-US" sz="2000" dirty="0">
                <a:solidFill>
                  <a:schemeClr val="bg1"/>
                </a:solidFill>
              </a:rPr>
              <a:t>Before you can store data in a database, you must first define the structure of the data.</a:t>
            </a:r>
          </a:p>
          <a:p>
            <a:r>
              <a:rPr lang="en-US" sz="2000" dirty="0">
                <a:solidFill>
                  <a:schemeClr val="bg1"/>
                </a:solidFill>
              </a:rPr>
              <a:t>This SQL CREATE TABLE statement defines a new table to store the data.</a:t>
            </a:r>
            <a:endParaRPr lang="en-IN" sz="2000" dirty="0">
              <a:solidFill>
                <a:schemeClr val="bg1"/>
              </a:solidFill>
            </a:endParaRPr>
          </a:p>
        </p:txBody>
      </p:sp>
      <p:pic>
        <p:nvPicPr>
          <p:cNvPr id="5" name="Picture 4">
            <a:extLst>
              <a:ext uri="{FF2B5EF4-FFF2-40B4-BE49-F238E27FC236}">
                <a16:creationId xmlns:a16="http://schemas.microsoft.com/office/drawing/2014/main" id="{60CB66B1-7A19-487B-833D-DEDF8C4BAF23}"/>
              </a:ext>
            </a:extLst>
          </p:cNvPr>
          <p:cNvPicPr>
            <a:picLocks noChangeAspect="1"/>
          </p:cNvPicPr>
          <p:nvPr/>
        </p:nvPicPr>
        <p:blipFill rotWithShape="1">
          <a:blip r:embed="rId2"/>
          <a:srcRect l="15454" t="20188" r="41705" b="46943"/>
          <a:stretch/>
        </p:blipFill>
        <p:spPr>
          <a:xfrm>
            <a:off x="1579419" y="2119276"/>
            <a:ext cx="8707581" cy="3756151"/>
          </a:xfrm>
          <a:prstGeom prst="rect">
            <a:avLst/>
          </a:prstGeom>
          <a:ln>
            <a:solidFill>
              <a:srgbClr val="00B0F0"/>
            </a:solidFill>
          </a:ln>
        </p:spPr>
      </p:pic>
      <p:sp>
        <p:nvSpPr>
          <p:cNvPr id="3" name="Footer Placeholder 2">
            <a:extLst>
              <a:ext uri="{FF2B5EF4-FFF2-40B4-BE49-F238E27FC236}">
                <a16:creationId xmlns:a16="http://schemas.microsoft.com/office/drawing/2014/main" id="{83D81A57-42A0-9444-2E58-B42C5B32EF5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837217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513973" y="330649"/>
            <a:ext cx="9963652" cy="1015663"/>
          </a:xfrm>
          <a:prstGeom prst="rect">
            <a:avLst/>
          </a:prstGeom>
        </p:spPr>
        <p:txBody>
          <a:bodyPr wrap="square">
            <a:spAutoFit/>
          </a:bodyPr>
          <a:lstStyle/>
          <a:p>
            <a:r>
              <a:rPr lang="en-IN" sz="2000" b="1" dirty="0">
                <a:solidFill>
                  <a:schemeClr val="bg1"/>
                </a:solidFill>
              </a:rPr>
              <a:t>ADDING DATA TO THE TABLE</a:t>
            </a:r>
          </a:p>
          <a:p>
            <a:endParaRPr lang="en-IN" sz="2000" dirty="0">
              <a:solidFill>
                <a:schemeClr val="bg1"/>
              </a:solidFill>
            </a:endParaRPr>
          </a:p>
          <a:p>
            <a:r>
              <a:rPr lang="en-US" sz="2000" dirty="0">
                <a:solidFill>
                  <a:schemeClr val="bg1"/>
                </a:solidFill>
              </a:rPr>
              <a:t>SQL is also used to add new data to the table.</a:t>
            </a:r>
          </a:p>
        </p:txBody>
      </p:sp>
      <p:pic>
        <p:nvPicPr>
          <p:cNvPr id="5" name="Picture 4">
            <a:extLst>
              <a:ext uri="{FF2B5EF4-FFF2-40B4-BE49-F238E27FC236}">
                <a16:creationId xmlns:a16="http://schemas.microsoft.com/office/drawing/2014/main" id="{97E8AE0E-ABF0-4D78-9A6D-EA79C1270CB7}"/>
              </a:ext>
            </a:extLst>
          </p:cNvPr>
          <p:cNvPicPr>
            <a:picLocks noChangeAspect="1"/>
          </p:cNvPicPr>
          <p:nvPr/>
        </p:nvPicPr>
        <p:blipFill rotWithShape="1">
          <a:blip r:embed="rId2"/>
          <a:srcRect l="15568" t="32516" r="46136" b="20996"/>
          <a:stretch/>
        </p:blipFill>
        <p:spPr>
          <a:xfrm>
            <a:off x="2646218" y="1482436"/>
            <a:ext cx="6899563" cy="4708906"/>
          </a:xfrm>
          <a:prstGeom prst="rect">
            <a:avLst/>
          </a:prstGeom>
          <a:ln>
            <a:solidFill>
              <a:srgbClr val="00B0F0"/>
            </a:solidFill>
          </a:ln>
        </p:spPr>
      </p:pic>
      <p:sp>
        <p:nvSpPr>
          <p:cNvPr id="3" name="Footer Placeholder 2">
            <a:extLst>
              <a:ext uri="{FF2B5EF4-FFF2-40B4-BE49-F238E27FC236}">
                <a16:creationId xmlns:a16="http://schemas.microsoft.com/office/drawing/2014/main" id="{5865037D-D495-BD85-F2EA-AA724CE3F9F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178348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513973" y="330649"/>
            <a:ext cx="9963652" cy="1015663"/>
          </a:xfrm>
          <a:prstGeom prst="rect">
            <a:avLst/>
          </a:prstGeom>
        </p:spPr>
        <p:txBody>
          <a:bodyPr wrap="square">
            <a:spAutoFit/>
          </a:bodyPr>
          <a:lstStyle/>
          <a:p>
            <a:r>
              <a:rPr lang="en-IN" sz="2000" b="1" dirty="0">
                <a:solidFill>
                  <a:schemeClr val="bg1"/>
                </a:solidFill>
              </a:rPr>
              <a:t>RETRIEVING DATA</a:t>
            </a:r>
          </a:p>
          <a:p>
            <a:endParaRPr lang="en-IN" sz="2000" dirty="0">
              <a:solidFill>
                <a:schemeClr val="bg1"/>
              </a:solidFill>
            </a:endParaRPr>
          </a:p>
          <a:p>
            <a:r>
              <a:rPr lang="en-IN" sz="2000" dirty="0">
                <a:solidFill>
                  <a:schemeClr val="bg1"/>
                </a:solidFill>
              </a:rPr>
              <a:t>The SQL statement that retrieves data from the table is called </a:t>
            </a:r>
            <a:r>
              <a:rPr lang="en-IN" sz="2000" b="1" dirty="0">
                <a:solidFill>
                  <a:schemeClr val="bg1"/>
                </a:solidFill>
              </a:rPr>
              <a:t>SELECT</a:t>
            </a:r>
            <a:r>
              <a:rPr lang="en-IN" sz="2000" dirty="0">
                <a:solidFill>
                  <a:schemeClr val="bg1"/>
                </a:solidFill>
              </a:rPr>
              <a:t>. </a:t>
            </a:r>
          </a:p>
        </p:txBody>
      </p:sp>
      <p:sp>
        <p:nvSpPr>
          <p:cNvPr id="8" name="Rectangle 7">
            <a:extLst>
              <a:ext uri="{FF2B5EF4-FFF2-40B4-BE49-F238E27FC236}">
                <a16:creationId xmlns:a16="http://schemas.microsoft.com/office/drawing/2014/main" id="{B26B76CF-F6B4-48FB-B7D7-473C76BA7F64}"/>
              </a:ext>
            </a:extLst>
          </p:cNvPr>
          <p:cNvSpPr/>
          <p:nvPr/>
        </p:nvSpPr>
        <p:spPr>
          <a:xfrm>
            <a:off x="1679671" y="5511230"/>
            <a:ext cx="9797954" cy="400110"/>
          </a:xfrm>
          <a:prstGeom prst="rect">
            <a:avLst/>
          </a:prstGeom>
        </p:spPr>
        <p:txBody>
          <a:bodyPr wrap="square">
            <a:spAutoFit/>
          </a:bodyPr>
          <a:lstStyle/>
          <a:p>
            <a:r>
              <a:rPr lang="en-IN" sz="2000" dirty="0">
                <a:solidFill>
                  <a:schemeClr val="bg1"/>
                </a:solidFill>
              </a:rPr>
              <a:t>The results of the query appear, in tabular form, immediately after the request.</a:t>
            </a:r>
          </a:p>
        </p:txBody>
      </p:sp>
      <p:cxnSp>
        <p:nvCxnSpPr>
          <p:cNvPr id="7" name="Straight Connector 6">
            <a:extLst>
              <a:ext uri="{FF2B5EF4-FFF2-40B4-BE49-F238E27FC236}">
                <a16:creationId xmlns:a16="http://schemas.microsoft.com/office/drawing/2014/main" id="{56D8E4A3-EDFE-4D48-B602-AD7461D59371}"/>
              </a:ext>
            </a:extLst>
          </p:cNvPr>
          <p:cNvCxnSpPr>
            <a:cxnSpLocks/>
          </p:cNvCxnSpPr>
          <p:nvPr/>
        </p:nvCxnSpPr>
        <p:spPr>
          <a:xfrm>
            <a:off x="6090003" y="1823010"/>
            <a:ext cx="5997" cy="3580263"/>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BA842F2-0634-4AE1-BB32-B963D1D7C83E}"/>
              </a:ext>
            </a:extLst>
          </p:cNvPr>
          <p:cNvPicPr>
            <a:picLocks noChangeAspect="1"/>
          </p:cNvPicPr>
          <p:nvPr/>
        </p:nvPicPr>
        <p:blipFill rotWithShape="1">
          <a:blip r:embed="rId2"/>
          <a:srcRect l="16071" t="56569" r="64518" b="21198"/>
          <a:stretch/>
        </p:blipFill>
        <p:spPr>
          <a:xfrm>
            <a:off x="6488192" y="2067672"/>
            <a:ext cx="4878660" cy="3141753"/>
          </a:xfrm>
          <a:prstGeom prst="rect">
            <a:avLst/>
          </a:prstGeom>
          <a:ln>
            <a:solidFill>
              <a:srgbClr val="00B0F0"/>
            </a:solidFill>
          </a:ln>
        </p:spPr>
      </p:pic>
      <p:pic>
        <p:nvPicPr>
          <p:cNvPr id="10" name="Picture 9">
            <a:extLst>
              <a:ext uri="{FF2B5EF4-FFF2-40B4-BE49-F238E27FC236}">
                <a16:creationId xmlns:a16="http://schemas.microsoft.com/office/drawing/2014/main" id="{3280EBC4-503B-459D-A8ED-DF25EBE53418}"/>
              </a:ext>
            </a:extLst>
          </p:cNvPr>
          <p:cNvPicPr>
            <a:picLocks noChangeAspect="1"/>
          </p:cNvPicPr>
          <p:nvPr/>
        </p:nvPicPr>
        <p:blipFill rotWithShape="1">
          <a:blip r:embed="rId3"/>
          <a:srcRect l="16026" t="53057" r="61011" b="21198"/>
          <a:stretch/>
        </p:blipFill>
        <p:spPr>
          <a:xfrm>
            <a:off x="1586644" y="2292998"/>
            <a:ext cx="4160458" cy="2622487"/>
          </a:xfrm>
          <a:prstGeom prst="rect">
            <a:avLst/>
          </a:prstGeom>
          <a:ln>
            <a:solidFill>
              <a:srgbClr val="00B0F0"/>
            </a:solidFill>
          </a:ln>
        </p:spPr>
      </p:pic>
      <p:sp>
        <p:nvSpPr>
          <p:cNvPr id="3" name="Footer Placeholder 2">
            <a:extLst>
              <a:ext uri="{FF2B5EF4-FFF2-40B4-BE49-F238E27FC236}">
                <a16:creationId xmlns:a16="http://schemas.microsoft.com/office/drawing/2014/main" id="{45DF0BD0-7E95-04C4-A2C4-F8CD826AE853}"/>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268033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513973" y="330649"/>
            <a:ext cx="9963652" cy="1015663"/>
          </a:xfrm>
          <a:prstGeom prst="rect">
            <a:avLst/>
          </a:prstGeom>
        </p:spPr>
        <p:txBody>
          <a:bodyPr wrap="square">
            <a:spAutoFit/>
          </a:bodyPr>
          <a:lstStyle/>
          <a:p>
            <a:r>
              <a:rPr lang="en-IN" sz="2000" b="1" dirty="0">
                <a:solidFill>
                  <a:schemeClr val="bg1"/>
                </a:solidFill>
              </a:rPr>
              <a:t>UPDATING THE TABLE</a:t>
            </a:r>
          </a:p>
          <a:p>
            <a:endParaRPr lang="en-IN" sz="2000" dirty="0">
              <a:solidFill>
                <a:schemeClr val="bg1"/>
              </a:solidFill>
            </a:endParaRPr>
          </a:p>
          <a:p>
            <a:r>
              <a:rPr lang="en-US" sz="2000" dirty="0">
                <a:solidFill>
                  <a:schemeClr val="bg1"/>
                </a:solidFill>
              </a:rPr>
              <a:t>The SQL language is also used to modify data that is already stored in the table</a:t>
            </a:r>
            <a:endParaRPr lang="en-IN" sz="2000" dirty="0">
              <a:solidFill>
                <a:schemeClr val="bg1"/>
              </a:solidFill>
            </a:endParaRPr>
          </a:p>
        </p:txBody>
      </p:sp>
      <p:pic>
        <p:nvPicPr>
          <p:cNvPr id="3" name="Picture 2">
            <a:extLst>
              <a:ext uri="{FF2B5EF4-FFF2-40B4-BE49-F238E27FC236}">
                <a16:creationId xmlns:a16="http://schemas.microsoft.com/office/drawing/2014/main" id="{3BB204E3-2875-471C-8BE4-D772B164A707}"/>
              </a:ext>
            </a:extLst>
          </p:cNvPr>
          <p:cNvPicPr>
            <a:picLocks noChangeAspect="1"/>
          </p:cNvPicPr>
          <p:nvPr/>
        </p:nvPicPr>
        <p:blipFill rotWithShape="1">
          <a:blip r:embed="rId2"/>
          <a:srcRect l="15568" t="32112" r="60000" b="35751"/>
          <a:stretch/>
        </p:blipFill>
        <p:spPr>
          <a:xfrm>
            <a:off x="2438401" y="1547822"/>
            <a:ext cx="6733308" cy="4979529"/>
          </a:xfrm>
          <a:prstGeom prst="rect">
            <a:avLst/>
          </a:prstGeom>
          <a:ln>
            <a:solidFill>
              <a:srgbClr val="00B0F0"/>
            </a:solidFill>
          </a:ln>
        </p:spPr>
      </p:pic>
      <p:sp>
        <p:nvSpPr>
          <p:cNvPr id="4" name="Footer Placeholder 3">
            <a:extLst>
              <a:ext uri="{FF2B5EF4-FFF2-40B4-BE49-F238E27FC236}">
                <a16:creationId xmlns:a16="http://schemas.microsoft.com/office/drawing/2014/main" id="{960ACAA6-8118-BBB4-0F4E-882D3FDAFBF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94801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513973" y="330649"/>
            <a:ext cx="9963652" cy="1323439"/>
          </a:xfrm>
          <a:prstGeom prst="rect">
            <a:avLst/>
          </a:prstGeom>
        </p:spPr>
        <p:txBody>
          <a:bodyPr wrap="square">
            <a:spAutoFit/>
          </a:bodyPr>
          <a:lstStyle/>
          <a:p>
            <a:r>
              <a:rPr lang="en-IN" sz="2000" b="1" dirty="0">
                <a:solidFill>
                  <a:schemeClr val="bg1"/>
                </a:solidFill>
              </a:rPr>
              <a:t>DELETING DATA</a:t>
            </a:r>
          </a:p>
          <a:p>
            <a:endParaRPr lang="en-IN" sz="2000" dirty="0">
              <a:solidFill>
                <a:schemeClr val="bg1"/>
              </a:solidFill>
            </a:endParaRPr>
          </a:p>
          <a:p>
            <a:r>
              <a:rPr lang="en-US" sz="2000" dirty="0">
                <a:solidFill>
                  <a:schemeClr val="bg1"/>
                </a:solidFill>
              </a:rPr>
              <a:t>Just as the SQL INSERT statement adds new data to the Table, the SQL DELETE statement removes specified data from the Table. </a:t>
            </a:r>
            <a:endParaRPr lang="en-IN" sz="2000" dirty="0">
              <a:solidFill>
                <a:schemeClr val="bg1"/>
              </a:solidFill>
            </a:endParaRPr>
          </a:p>
        </p:txBody>
      </p:sp>
      <p:pic>
        <p:nvPicPr>
          <p:cNvPr id="3" name="Picture 2">
            <a:extLst>
              <a:ext uri="{FF2B5EF4-FFF2-40B4-BE49-F238E27FC236}">
                <a16:creationId xmlns:a16="http://schemas.microsoft.com/office/drawing/2014/main" id="{89682660-824E-468C-B9B8-8B9736FC6FF5}"/>
              </a:ext>
            </a:extLst>
          </p:cNvPr>
          <p:cNvPicPr>
            <a:picLocks noChangeAspect="1"/>
          </p:cNvPicPr>
          <p:nvPr/>
        </p:nvPicPr>
        <p:blipFill rotWithShape="1">
          <a:blip r:embed="rId2"/>
          <a:srcRect l="15796" t="26049" r="57159" b="45250"/>
          <a:stretch/>
        </p:blipFill>
        <p:spPr>
          <a:xfrm>
            <a:off x="2604654" y="1814945"/>
            <a:ext cx="6982691" cy="4166158"/>
          </a:xfrm>
          <a:prstGeom prst="rect">
            <a:avLst/>
          </a:prstGeom>
          <a:ln>
            <a:solidFill>
              <a:srgbClr val="00B0F0"/>
            </a:solidFill>
          </a:ln>
        </p:spPr>
      </p:pic>
      <p:sp>
        <p:nvSpPr>
          <p:cNvPr id="4" name="Footer Placeholder 3">
            <a:extLst>
              <a:ext uri="{FF2B5EF4-FFF2-40B4-BE49-F238E27FC236}">
                <a16:creationId xmlns:a16="http://schemas.microsoft.com/office/drawing/2014/main" id="{8B377F53-1DE3-736E-29F1-A408E825D6C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92756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513973" y="330649"/>
            <a:ext cx="9963652" cy="1631216"/>
          </a:xfrm>
          <a:prstGeom prst="rect">
            <a:avLst/>
          </a:prstGeom>
        </p:spPr>
        <p:txBody>
          <a:bodyPr wrap="square">
            <a:spAutoFit/>
          </a:bodyPr>
          <a:lstStyle/>
          <a:p>
            <a:r>
              <a:rPr lang="en-IN" sz="2000" b="1" dirty="0">
                <a:solidFill>
                  <a:schemeClr val="bg1"/>
                </a:solidFill>
              </a:rPr>
              <a:t>EMPTY AND DELETE THE TABLE</a:t>
            </a:r>
          </a:p>
          <a:p>
            <a:endParaRPr lang="en-IN" sz="2000" dirty="0">
              <a:solidFill>
                <a:schemeClr val="bg1"/>
              </a:solidFill>
            </a:endParaRPr>
          </a:p>
          <a:p>
            <a:r>
              <a:rPr lang="en-US" sz="2000" dirty="0">
                <a:solidFill>
                  <a:schemeClr val="bg1"/>
                </a:solidFill>
              </a:rPr>
              <a:t>If you discover later that you no longer need to store the data in the database, you can erase the data from table(keeping the structure as it is) or remove the table(and all of the data it contains) with the DROP and TRUNCATE.</a:t>
            </a:r>
            <a:endParaRPr lang="en-IN" sz="2000" dirty="0">
              <a:solidFill>
                <a:schemeClr val="bg1"/>
              </a:solidFill>
            </a:endParaRPr>
          </a:p>
        </p:txBody>
      </p:sp>
      <p:cxnSp>
        <p:nvCxnSpPr>
          <p:cNvPr id="7" name="Straight Connector 6">
            <a:extLst>
              <a:ext uri="{FF2B5EF4-FFF2-40B4-BE49-F238E27FC236}">
                <a16:creationId xmlns:a16="http://schemas.microsoft.com/office/drawing/2014/main" id="{56D8E4A3-EDFE-4D48-B602-AD7461D59371}"/>
              </a:ext>
            </a:extLst>
          </p:cNvPr>
          <p:cNvCxnSpPr>
            <a:cxnSpLocks/>
          </p:cNvCxnSpPr>
          <p:nvPr/>
        </p:nvCxnSpPr>
        <p:spPr>
          <a:xfrm>
            <a:off x="6876764" y="2181835"/>
            <a:ext cx="0" cy="4389471"/>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BDDA8E-56E2-4057-BA55-3281CB41D4CF}"/>
              </a:ext>
            </a:extLst>
          </p:cNvPr>
          <p:cNvSpPr txBox="1"/>
          <p:nvPr/>
        </p:nvSpPr>
        <p:spPr>
          <a:xfrm>
            <a:off x="1589374" y="5051678"/>
            <a:ext cx="4811415" cy="646331"/>
          </a:xfrm>
          <a:prstGeom prst="rect">
            <a:avLst/>
          </a:prstGeom>
          <a:noFill/>
        </p:spPr>
        <p:txBody>
          <a:bodyPr wrap="square" rtlCol="0">
            <a:spAutoFit/>
          </a:bodyPr>
          <a:lstStyle/>
          <a:p>
            <a:r>
              <a:rPr lang="en-US" dirty="0">
                <a:solidFill>
                  <a:schemeClr val="bg1"/>
                </a:solidFill>
              </a:rPr>
              <a:t>TRUNCATE deletes all the records from the table but structure of table remains as it is.</a:t>
            </a:r>
          </a:p>
        </p:txBody>
      </p:sp>
      <p:sp>
        <p:nvSpPr>
          <p:cNvPr id="15" name="TextBox 14">
            <a:extLst>
              <a:ext uri="{FF2B5EF4-FFF2-40B4-BE49-F238E27FC236}">
                <a16:creationId xmlns:a16="http://schemas.microsoft.com/office/drawing/2014/main" id="{772FF7A3-5E53-4129-8800-C44AE67C5BA9}"/>
              </a:ext>
            </a:extLst>
          </p:cNvPr>
          <p:cNvSpPr txBox="1"/>
          <p:nvPr/>
        </p:nvSpPr>
        <p:spPr>
          <a:xfrm>
            <a:off x="7171012" y="5051677"/>
            <a:ext cx="4811415" cy="646331"/>
          </a:xfrm>
          <a:prstGeom prst="rect">
            <a:avLst/>
          </a:prstGeom>
          <a:noFill/>
        </p:spPr>
        <p:txBody>
          <a:bodyPr wrap="square" rtlCol="0">
            <a:spAutoFit/>
          </a:bodyPr>
          <a:lstStyle/>
          <a:p>
            <a:r>
              <a:rPr lang="en-US" dirty="0">
                <a:solidFill>
                  <a:schemeClr val="bg1"/>
                </a:solidFill>
              </a:rPr>
              <a:t>DROP deletes everything- records as well as table structure.</a:t>
            </a:r>
          </a:p>
        </p:txBody>
      </p:sp>
      <p:pic>
        <p:nvPicPr>
          <p:cNvPr id="3" name="Picture 2">
            <a:extLst>
              <a:ext uri="{FF2B5EF4-FFF2-40B4-BE49-F238E27FC236}">
                <a16:creationId xmlns:a16="http://schemas.microsoft.com/office/drawing/2014/main" id="{CF2B7BF8-67F3-4182-AB4F-20F20BC76EE7}"/>
              </a:ext>
            </a:extLst>
          </p:cNvPr>
          <p:cNvPicPr>
            <a:picLocks noChangeAspect="1"/>
          </p:cNvPicPr>
          <p:nvPr/>
        </p:nvPicPr>
        <p:blipFill rotWithShape="1">
          <a:blip r:embed="rId2"/>
          <a:srcRect l="15681" t="42016" r="63296" b="41006"/>
          <a:stretch/>
        </p:blipFill>
        <p:spPr>
          <a:xfrm>
            <a:off x="1513973" y="2508984"/>
            <a:ext cx="5001240" cy="2270834"/>
          </a:xfrm>
          <a:prstGeom prst="rect">
            <a:avLst/>
          </a:prstGeom>
          <a:ln>
            <a:solidFill>
              <a:srgbClr val="00B0F0"/>
            </a:solidFill>
          </a:ln>
        </p:spPr>
      </p:pic>
      <p:pic>
        <p:nvPicPr>
          <p:cNvPr id="5" name="Picture 4">
            <a:extLst>
              <a:ext uri="{FF2B5EF4-FFF2-40B4-BE49-F238E27FC236}">
                <a16:creationId xmlns:a16="http://schemas.microsoft.com/office/drawing/2014/main" id="{C98971E2-F6BC-4415-BEC0-9951BFC8DAEF}"/>
              </a:ext>
            </a:extLst>
          </p:cNvPr>
          <p:cNvPicPr>
            <a:picLocks noChangeAspect="1"/>
          </p:cNvPicPr>
          <p:nvPr/>
        </p:nvPicPr>
        <p:blipFill rotWithShape="1">
          <a:blip r:embed="rId3"/>
          <a:srcRect l="16136" t="49975" r="67153" b="42825"/>
          <a:stretch/>
        </p:blipFill>
        <p:spPr>
          <a:xfrm>
            <a:off x="7171012" y="2651472"/>
            <a:ext cx="4611404" cy="1116964"/>
          </a:xfrm>
          <a:prstGeom prst="rect">
            <a:avLst/>
          </a:prstGeom>
          <a:ln>
            <a:solidFill>
              <a:srgbClr val="00B0F0"/>
            </a:solidFill>
          </a:ln>
        </p:spPr>
      </p:pic>
      <p:sp>
        <p:nvSpPr>
          <p:cNvPr id="4" name="Footer Placeholder 3">
            <a:extLst>
              <a:ext uri="{FF2B5EF4-FFF2-40B4-BE49-F238E27FC236}">
                <a16:creationId xmlns:a16="http://schemas.microsoft.com/office/drawing/2014/main" id="{A8D81302-4CAA-880A-A591-0F1F1CF617C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887815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122218" y="330649"/>
            <a:ext cx="10660207" cy="1631216"/>
          </a:xfrm>
          <a:prstGeom prst="rect">
            <a:avLst/>
          </a:prstGeom>
        </p:spPr>
        <p:txBody>
          <a:bodyPr wrap="square">
            <a:spAutoFit/>
          </a:bodyPr>
          <a:lstStyle/>
          <a:p>
            <a:r>
              <a:rPr lang="en-IN" sz="2000" b="1" dirty="0">
                <a:solidFill>
                  <a:schemeClr val="bg1"/>
                </a:solidFill>
              </a:rPr>
              <a:t>WHAT IS DATA?</a:t>
            </a:r>
          </a:p>
          <a:p>
            <a:endParaRPr lang="en-IN" sz="2000" dirty="0">
              <a:solidFill>
                <a:schemeClr val="bg1"/>
              </a:solidFill>
            </a:endParaRPr>
          </a:p>
          <a:p>
            <a:r>
              <a:rPr lang="en-US" sz="2000" b="1" dirty="0">
                <a:solidFill>
                  <a:schemeClr val="bg1"/>
                </a:solidFill>
              </a:rPr>
              <a:t>Data</a:t>
            </a:r>
            <a:r>
              <a:rPr lang="en-US" sz="2000" dirty="0">
                <a:solidFill>
                  <a:schemeClr val="bg1"/>
                </a:solidFill>
              </a:rPr>
              <a:t> refers to any information or facts that can be recorded, stored, and processed in a tabular form.</a:t>
            </a:r>
          </a:p>
          <a:p>
            <a:r>
              <a:rPr lang="en-US" sz="2000" dirty="0">
                <a:solidFill>
                  <a:schemeClr val="bg1"/>
                </a:solidFill>
              </a:rPr>
              <a:t>It can be in </a:t>
            </a:r>
            <a:r>
              <a:rPr lang="en-US" sz="2000" b="1" dirty="0">
                <a:solidFill>
                  <a:schemeClr val="bg1"/>
                </a:solidFill>
              </a:rPr>
              <a:t>various forms</a:t>
            </a:r>
            <a:r>
              <a:rPr lang="en-US" sz="2000" dirty="0">
                <a:solidFill>
                  <a:schemeClr val="bg1"/>
                </a:solidFill>
              </a:rPr>
              <a:t>, such as text, numbers, images, audio, or video.</a:t>
            </a:r>
          </a:p>
          <a:p>
            <a:r>
              <a:rPr lang="en-US" sz="2000" b="1" dirty="0">
                <a:solidFill>
                  <a:schemeClr val="bg1"/>
                </a:solidFill>
              </a:rPr>
              <a:t>Examples</a:t>
            </a:r>
            <a:r>
              <a:rPr lang="en-US" sz="2000" dirty="0">
                <a:solidFill>
                  <a:schemeClr val="bg1"/>
                </a:solidFill>
              </a:rPr>
              <a:t> of data include customer names, product prices, temperature readings, and more</a:t>
            </a:r>
            <a:endParaRPr lang="en-IN" sz="2000" dirty="0">
              <a:solidFill>
                <a:schemeClr val="bg1"/>
              </a:solidFill>
            </a:endParaRPr>
          </a:p>
        </p:txBody>
      </p:sp>
      <p:cxnSp>
        <p:nvCxnSpPr>
          <p:cNvPr id="7" name="Straight Connector 6">
            <a:extLst>
              <a:ext uri="{FF2B5EF4-FFF2-40B4-BE49-F238E27FC236}">
                <a16:creationId xmlns:a16="http://schemas.microsoft.com/office/drawing/2014/main" id="{56D8E4A3-EDFE-4D48-B602-AD7461D59371}"/>
              </a:ext>
            </a:extLst>
          </p:cNvPr>
          <p:cNvCxnSpPr>
            <a:cxnSpLocks/>
          </p:cNvCxnSpPr>
          <p:nvPr/>
        </p:nvCxnSpPr>
        <p:spPr>
          <a:xfrm>
            <a:off x="6876764" y="2181835"/>
            <a:ext cx="0" cy="4389471"/>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2FF7A3-5E53-4129-8800-C44AE67C5BA9}"/>
              </a:ext>
            </a:extLst>
          </p:cNvPr>
          <p:cNvSpPr txBox="1"/>
          <p:nvPr/>
        </p:nvSpPr>
        <p:spPr>
          <a:xfrm>
            <a:off x="6971010" y="2749346"/>
            <a:ext cx="4811415" cy="2862322"/>
          </a:xfrm>
          <a:prstGeom prst="rect">
            <a:avLst/>
          </a:prstGeom>
          <a:noFill/>
        </p:spPr>
        <p:txBody>
          <a:bodyPr wrap="square" rtlCol="0">
            <a:spAutoFit/>
          </a:bodyPr>
          <a:lstStyle/>
          <a:p>
            <a:r>
              <a:rPr lang="en-US" dirty="0">
                <a:solidFill>
                  <a:schemeClr val="bg1"/>
                </a:solidFill>
              </a:rPr>
              <a:t>In short, Information that is stored in this tabular form is called DATA.</a:t>
            </a:r>
          </a:p>
          <a:p>
            <a:endParaRPr lang="en-US" dirty="0">
              <a:solidFill>
                <a:schemeClr val="bg1"/>
              </a:solidFill>
            </a:endParaRPr>
          </a:p>
          <a:p>
            <a:r>
              <a:rPr lang="en-US" dirty="0">
                <a:solidFill>
                  <a:schemeClr val="bg1"/>
                </a:solidFill>
              </a:rPr>
              <a:t>We store it in tabular form for future references, the way to store contact details in our mobiles so that in future when there is need we can call particular person.</a:t>
            </a:r>
          </a:p>
          <a:p>
            <a:endParaRPr lang="en-US" dirty="0">
              <a:solidFill>
                <a:schemeClr val="bg1"/>
              </a:solidFill>
            </a:endParaRPr>
          </a:p>
          <a:p>
            <a:r>
              <a:rPr lang="en-US" dirty="0">
                <a:solidFill>
                  <a:schemeClr val="bg1"/>
                </a:solidFill>
              </a:rPr>
              <a:t>This data is stored in any physical format like </a:t>
            </a:r>
            <a:r>
              <a:rPr lang="en-US" dirty="0" err="1">
                <a:solidFill>
                  <a:schemeClr val="bg1"/>
                </a:solidFill>
              </a:rPr>
              <a:t>harddisk</a:t>
            </a:r>
            <a:r>
              <a:rPr lang="en-US" dirty="0">
                <a:solidFill>
                  <a:schemeClr val="bg1"/>
                </a:solidFill>
              </a:rPr>
              <a:t>, server, etc.</a:t>
            </a:r>
          </a:p>
        </p:txBody>
      </p:sp>
      <p:sp>
        <p:nvSpPr>
          <p:cNvPr id="20" name="TextBox 19">
            <a:extLst>
              <a:ext uri="{FF2B5EF4-FFF2-40B4-BE49-F238E27FC236}">
                <a16:creationId xmlns:a16="http://schemas.microsoft.com/office/drawing/2014/main" id="{C8F18855-8A75-4C86-BC80-3EFCCF55851B}"/>
              </a:ext>
            </a:extLst>
          </p:cNvPr>
          <p:cNvSpPr txBox="1"/>
          <p:nvPr/>
        </p:nvSpPr>
        <p:spPr>
          <a:xfrm>
            <a:off x="2983538" y="2713928"/>
            <a:ext cx="1728839" cy="369332"/>
          </a:xfrm>
          <a:prstGeom prst="rect">
            <a:avLst/>
          </a:prstGeom>
          <a:noFill/>
        </p:spPr>
        <p:txBody>
          <a:bodyPr wrap="square" rtlCol="0">
            <a:spAutoFit/>
          </a:bodyPr>
          <a:lstStyle/>
          <a:p>
            <a:r>
              <a:rPr lang="en-US" dirty="0">
                <a:solidFill>
                  <a:schemeClr val="bg1"/>
                </a:solidFill>
              </a:rPr>
              <a:t>Student Table</a:t>
            </a:r>
            <a:endParaRPr lang="en-IN" dirty="0">
              <a:solidFill>
                <a:schemeClr val="bg1"/>
              </a:solidFill>
            </a:endParaRPr>
          </a:p>
        </p:txBody>
      </p:sp>
      <p:graphicFrame>
        <p:nvGraphicFramePr>
          <p:cNvPr id="10" name="Table 9">
            <a:extLst>
              <a:ext uri="{FF2B5EF4-FFF2-40B4-BE49-F238E27FC236}">
                <a16:creationId xmlns:a16="http://schemas.microsoft.com/office/drawing/2014/main" id="{611156F8-28BC-4F74-AB89-AF9C8E92021D}"/>
              </a:ext>
            </a:extLst>
          </p:cNvPr>
          <p:cNvGraphicFramePr>
            <a:graphicFrameLocks noGrp="1"/>
          </p:cNvGraphicFramePr>
          <p:nvPr>
            <p:extLst>
              <p:ext uri="{D42A27DB-BD31-4B8C-83A1-F6EECF244321}">
                <p14:modId xmlns:p14="http://schemas.microsoft.com/office/powerpoint/2010/main" val="1157133011"/>
              </p:ext>
            </p:extLst>
          </p:nvPr>
        </p:nvGraphicFramePr>
        <p:xfrm>
          <a:off x="1318622" y="3194255"/>
          <a:ext cx="5242256" cy="1828800"/>
        </p:xfrm>
        <a:graphic>
          <a:graphicData uri="http://schemas.openxmlformats.org/drawingml/2006/table">
            <a:tbl>
              <a:tblPr firstRow="1" bandRow="1">
                <a:tableStyleId>{5C22544A-7EE6-4342-B048-85BDC9FD1C3A}</a:tableStyleId>
              </a:tblPr>
              <a:tblGrid>
                <a:gridCol w="1310564">
                  <a:extLst>
                    <a:ext uri="{9D8B030D-6E8A-4147-A177-3AD203B41FA5}">
                      <a16:colId xmlns:a16="http://schemas.microsoft.com/office/drawing/2014/main" val="2754427420"/>
                    </a:ext>
                  </a:extLst>
                </a:gridCol>
                <a:gridCol w="1310564">
                  <a:extLst>
                    <a:ext uri="{9D8B030D-6E8A-4147-A177-3AD203B41FA5}">
                      <a16:colId xmlns:a16="http://schemas.microsoft.com/office/drawing/2014/main" val="3276035722"/>
                    </a:ext>
                  </a:extLst>
                </a:gridCol>
                <a:gridCol w="1310564">
                  <a:extLst>
                    <a:ext uri="{9D8B030D-6E8A-4147-A177-3AD203B41FA5}">
                      <a16:colId xmlns:a16="http://schemas.microsoft.com/office/drawing/2014/main" val="946297017"/>
                    </a:ext>
                  </a:extLst>
                </a:gridCol>
                <a:gridCol w="1310564">
                  <a:extLst>
                    <a:ext uri="{9D8B030D-6E8A-4147-A177-3AD203B41FA5}">
                      <a16:colId xmlns:a16="http://schemas.microsoft.com/office/drawing/2014/main" val="3049328681"/>
                    </a:ext>
                  </a:extLst>
                </a:gridCol>
              </a:tblGrid>
              <a:tr h="365076">
                <a:tc>
                  <a:txBody>
                    <a:bodyPr/>
                    <a:lstStyle/>
                    <a:p>
                      <a:r>
                        <a:rPr lang="en-US" dirty="0" err="1">
                          <a:solidFill>
                            <a:schemeClr val="tx1"/>
                          </a:solidFill>
                        </a:rPr>
                        <a:t>StudentID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dirty="0">
                          <a:solidFill>
                            <a:schemeClr val="tx1"/>
                          </a:solidFill>
                        </a:rPr>
                        <a:t>Name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dirty="0">
                          <a:solidFill>
                            <a:schemeClr val="tx1"/>
                          </a:solidFill>
                        </a:rPr>
                        <a:t>Age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dirty="0">
                          <a:solidFill>
                            <a:schemeClr val="tx1"/>
                          </a:solidFill>
                        </a:rPr>
                        <a:t>Gender</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55597389"/>
                  </a:ext>
                </a:extLst>
              </a:tr>
              <a:tr h="365076">
                <a:tc>
                  <a:txBody>
                    <a:bodyPr/>
                    <a:lstStyle/>
                    <a:p>
                      <a:r>
                        <a:rPr lang="en-US" dirty="0">
                          <a:solidFill>
                            <a:schemeClr val="bg1"/>
                          </a:solidFill>
                        </a:rPr>
                        <a:t>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Ram</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20</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Male</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127494"/>
                  </a:ext>
                </a:extLst>
              </a:tr>
              <a:tr h="365076">
                <a:tc>
                  <a:txBody>
                    <a:bodyPr/>
                    <a:lstStyle/>
                    <a:p>
                      <a:r>
                        <a:rPr lang="en-US" dirty="0">
                          <a:solidFill>
                            <a:schemeClr val="bg1"/>
                          </a:solidFill>
                        </a:rPr>
                        <a:t>2</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Sana</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21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Female</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5296610"/>
                  </a:ext>
                </a:extLst>
              </a:tr>
              <a:tr h="365076">
                <a:tc>
                  <a:txBody>
                    <a:bodyPr/>
                    <a:lstStyle/>
                    <a:p>
                      <a:r>
                        <a:rPr lang="en-US" dirty="0">
                          <a:solidFill>
                            <a:schemeClr val="bg1"/>
                          </a:solidFill>
                        </a:rPr>
                        <a:t>3</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John</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21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Male</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8215005"/>
                  </a:ext>
                </a:extLst>
              </a:tr>
              <a:tr h="365076">
                <a:tc>
                  <a:txBody>
                    <a:bodyPr/>
                    <a:lstStyle/>
                    <a:p>
                      <a:r>
                        <a:rPr lang="en-US" dirty="0">
                          <a:solidFill>
                            <a:schemeClr val="bg1"/>
                          </a:solidFill>
                        </a:rPr>
                        <a:t>4</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Peter</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30</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Male</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690829"/>
                  </a:ext>
                </a:extLst>
              </a:tr>
            </a:tbl>
          </a:graphicData>
        </a:graphic>
      </p:graphicFrame>
      <p:sp>
        <p:nvSpPr>
          <p:cNvPr id="3" name="Footer Placeholder 2">
            <a:extLst>
              <a:ext uri="{FF2B5EF4-FFF2-40B4-BE49-F238E27FC236}">
                <a16:creationId xmlns:a16="http://schemas.microsoft.com/office/drawing/2014/main" id="{6D0E3BA3-D248-F44D-3929-792181846C0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669130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394305" y="637309"/>
            <a:ext cx="9963652" cy="3785652"/>
          </a:xfrm>
          <a:prstGeom prst="rect">
            <a:avLst/>
          </a:prstGeom>
        </p:spPr>
        <p:txBody>
          <a:bodyPr wrap="square">
            <a:spAutoFit/>
          </a:bodyPr>
          <a:lstStyle/>
          <a:p>
            <a:r>
              <a:rPr lang="en-IN" sz="2000" b="1" dirty="0">
                <a:solidFill>
                  <a:schemeClr val="bg1"/>
                </a:solidFill>
              </a:rPr>
              <a:t>WHAT IS DATABASE?</a:t>
            </a:r>
          </a:p>
          <a:p>
            <a:endParaRPr lang="en-IN" sz="2000" dirty="0">
              <a:solidFill>
                <a:schemeClr val="bg1"/>
              </a:solidFill>
            </a:endParaRPr>
          </a:p>
          <a:p>
            <a:r>
              <a:rPr lang="en-US" sz="2000" dirty="0">
                <a:solidFill>
                  <a:schemeClr val="bg1"/>
                </a:solidFill>
              </a:rPr>
              <a:t>A </a:t>
            </a:r>
            <a:r>
              <a:rPr lang="en-US" sz="2000" b="1" dirty="0">
                <a:solidFill>
                  <a:schemeClr val="bg1"/>
                </a:solidFill>
              </a:rPr>
              <a:t>database</a:t>
            </a:r>
            <a:r>
              <a:rPr lang="en-US" sz="2000" dirty="0">
                <a:solidFill>
                  <a:schemeClr val="bg1"/>
                </a:solidFill>
              </a:rPr>
              <a:t> is a structured collection of data that is organized for efficient storage, retrieval, and management.</a:t>
            </a:r>
          </a:p>
          <a:p>
            <a:r>
              <a:rPr lang="en-US" sz="2000" dirty="0">
                <a:solidFill>
                  <a:schemeClr val="bg1"/>
                </a:solidFill>
              </a:rPr>
              <a:t>It provides a way to store and manage large amounts of data in a systematic manner.</a:t>
            </a:r>
          </a:p>
          <a:p>
            <a:r>
              <a:rPr lang="en-US" sz="2000" dirty="0">
                <a:solidFill>
                  <a:schemeClr val="bg1"/>
                </a:solidFill>
              </a:rPr>
              <a:t>Databases can be relational (using tables) or non-relational (using other data models).</a:t>
            </a:r>
          </a:p>
          <a:p>
            <a:endParaRPr lang="en-US" sz="2000" dirty="0">
              <a:solidFill>
                <a:schemeClr val="bg1"/>
              </a:solidFill>
            </a:endParaRPr>
          </a:p>
          <a:p>
            <a:r>
              <a:rPr lang="en-US" sz="2000" dirty="0">
                <a:solidFill>
                  <a:schemeClr val="bg1"/>
                </a:solidFill>
              </a:rPr>
              <a:t>Database is a storage container where we can </a:t>
            </a:r>
          </a:p>
          <a:p>
            <a:pPr marL="342900" indent="-342900">
              <a:buFont typeface="Arial" panose="020B0604020202020204" pitchFamily="34" charset="0"/>
              <a:buChar char="•"/>
            </a:pPr>
            <a:r>
              <a:rPr lang="en-US" sz="2000" dirty="0">
                <a:solidFill>
                  <a:schemeClr val="bg1"/>
                </a:solidFill>
              </a:rPr>
              <a:t>create tables, </a:t>
            </a:r>
          </a:p>
          <a:p>
            <a:pPr marL="342900" indent="-342900">
              <a:buFont typeface="Arial" panose="020B0604020202020204" pitchFamily="34" charset="0"/>
              <a:buChar char="•"/>
            </a:pPr>
            <a:r>
              <a:rPr lang="en-US" sz="2000" dirty="0">
                <a:solidFill>
                  <a:schemeClr val="bg1"/>
                </a:solidFill>
              </a:rPr>
              <a:t>insert data in tables, </a:t>
            </a:r>
          </a:p>
          <a:p>
            <a:pPr marL="342900" indent="-342900">
              <a:buFont typeface="Arial" panose="020B0604020202020204" pitchFamily="34" charset="0"/>
              <a:buChar char="•"/>
            </a:pPr>
            <a:r>
              <a:rPr lang="en-US" sz="2000" dirty="0">
                <a:solidFill>
                  <a:schemeClr val="bg1"/>
                </a:solidFill>
              </a:rPr>
              <a:t>update/modify existing data in a table, </a:t>
            </a:r>
          </a:p>
          <a:p>
            <a:pPr marL="342900" indent="-342900">
              <a:buFont typeface="Arial" panose="020B0604020202020204" pitchFamily="34" charset="0"/>
              <a:buChar char="•"/>
            </a:pPr>
            <a:r>
              <a:rPr lang="en-US" sz="2000" dirty="0">
                <a:solidFill>
                  <a:schemeClr val="bg1"/>
                </a:solidFill>
              </a:rPr>
              <a:t>delete data/table.</a:t>
            </a:r>
          </a:p>
        </p:txBody>
      </p:sp>
      <p:sp>
        <p:nvSpPr>
          <p:cNvPr id="3" name="Footer Placeholder 2">
            <a:extLst>
              <a:ext uri="{FF2B5EF4-FFF2-40B4-BE49-F238E27FC236}">
                <a16:creationId xmlns:a16="http://schemas.microsoft.com/office/drawing/2014/main" id="{C8BADBEE-79BB-8359-3DD4-AF314858BE5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331924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615978" y="997527"/>
            <a:ext cx="9963652" cy="1631216"/>
          </a:xfrm>
          <a:prstGeom prst="rect">
            <a:avLst/>
          </a:prstGeom>
        </p:spPr>
        <p:txBody>
          <a:bodyPr wrap="square">
            <a:spAutoFit/>
          </a:bodyPr>
          <a:lstStyle/>
          <a:p>
            <a:endParaRPr lang="en-US" sz="2000" dirty="0"/>
          </a:p>
          <a:p>
            <a:r>
              <a:rPr lang="en-US" sz="2000" dirty="0"/>
              <a:t>A </a:t>
            </a:r>
            <a:r>
              <a:rPr lang="en-US" sz="2000" b="1" dirty="0"/>
              <a:t>DBMS</a:t>
            </a:r>
            <a:r>
              <a:rPr lang="en-US" sz="2000" dirty="0"/>
              <a:t>(DATABASE MANAGEMENT SYSTEM) is software that allows users to interact with databases.</a:t>
            </a:r>
          </a:p>
          <a:p>
            <a:r>
              <a:rPr lang="en-US" sz="2000" dirty="0"/>
              <a:t>It provides tools for creating, modifying, querying, and maintaining databases.</a:t>
            </a:r>
          </a:p>
          <a:p>
            <a:r>
              <a:rPr lang="en-US" sz="2000" b="1" dirty="0"/>
              <a:t>Examples</a:t>
            </a:r>
            <a:r>
              <a:rPr lang="en-US" sz="2000" dirty="0"/>
              <a:t> of DBMS include  </a:t>
            </a:r>
            <a:r>
              <a:rPr lang="en-US" sz="2000" dirty="0">
                <a:sym typeface="Wingdings" panose="05000000000000000000" pitchFamily="2" charset="2"/>
              </a:rPr>
              <a:t></a:t>
            </a:r>
            <a:endParaRPr lang="en-IN" sz="2000" dirty="0"/>
          </a:p>
        </p:txBody>
      </p:sp>
      <p:pic>
        <p:nvPicPr>
          <p:cNvPr id="3" name="Picture 2">
            <a:extLst>
              <a:ext uri="{FF2B5EF4-FFF2-40B4-BE49-F238E27FC236}">
                <a16:creationId xmlns:a16="http://schemas.microsoft.com/office/drawing/2014/main" id="{9D867C56-CBBF-442B-B3F3-5D2CA14D46EF}"/>
              </a:ext>
            </a:extLst>
          </p:cNvPr>
          <p:cNvPicPr>
            <a:picLocks noChangeAspect="1"/>
          </p:cNvPicPr>
          <p:nvPr/>
        </p:nvPicPr>
        <p:blipFill rotWithShape="1">
          <a:blip r:embed="rId2"/>
          <a:srcRect l="26710" t="41632" r="28290" b="15774"/>
          <a:stretch/>
        </p:blipFill>
        <p:spPr>
          <a:xfrm>
            <a:off x="4491678" y="2628743"/>
            <a:ext cx="6938322" cy="3692323"/>
          </a:xfrm>
          <a:prstGeom prst="rect">
            <a:avLst/>
          </a:prstGeom>
          <a:ln>
            <a:solidFill>
              <a:schemeClr val="tx1"/>
            </a:solidFill>
          </a:ln>
        </p:spPr>
      </p:pic>
      <p:sp>
        <p:nvSpPr>
          <p:cNvPr id="4" name="Footer Placeholder 3">
            <a:extLst>
              <a:ext uri="{FF2B5EF4-FFF2-40B4-BE49-F238E27FC236}">
                <a16:creationId xmlns:a16="http://schemas.microsoft.com/office/drawing/2014/main" id="{CAA3C88C-5BFD-52D9-A5B7-DCD398AD7295}"/>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30283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1055384"/>
            <a:ext cx="9988236" cy="400110"/>
          </a:xfrm>
          <a:prstGeom prst="rect">
            <a:avLst/>
          </a:prstGeom>
        </p:spPr>
        <p:txBody>
          <a:bodyPr wrap="square">
            <a:spAutoFit/>
          </a:bodyPr>
          <a:lstStyle/>
          <a:p>
            <a:pPr marL="342900" indent="-342900">
              <a:buFont typeface="Arial" panose="020B0604020202020204" pitchFamily="34" charset="0"/>
              <a:buChar char="•"/>
            </a:pPr>
            <a:r>
              <a:rPr lang="en-IN" sz="2000" dirty="0">
                <a:solidFill>
                  <a:schemeClr val="bg2"/>
                </a:solidFill>
              </a:rPr>
              <a:t>In browser search MYSQL. Open the official site of MySQL</a:t>
            </a:r>
          </a:p>
        </p:txBody>
      </p:sp>
      <p:sp>
        <p:nvSpPr>
          <p:cNvPr id="3" name="TextBox 2">
            <a:extLst>
              <a:ext uri="{FF2B5EF4-FFF2-40B4-BE49-F238E27FC236}">
                <a16:creationId xmlns:a16="http://schemas.microsoft.com/office/drawing/2014/main" id="{FE93FE2A-EBEA-49C6-A368-EB25A5F73E80}"/>
              </a:ext>
            </a:extLst>
          </p:cNvPr>
          <p:cNvSpPr txBox="1"/>
          <p:nvPr/>
        </p:nvSpPr>
        <p:spPr>
          <a:xfrm>
            <a:off x="4644078" y="196426"/>
            <a:ext cx="3678858" cy="461665"/>
          </a:xfrm>
          <a:prstGeom prst="rect">
            <a:avLst/>
          </a:prstGeom>
          <a:noFill/>
        </p:spPr>
        <p:txBody>
          <a:bodyPr wrap="square" rtlCol="0">
            <a:spAutoFit/>
          </a:bodyPr>
          <a:lstStyle/>
          <a:p>
            <a:r>
              <a:rPr lang="en-US" sz="2400" b="1" dirty="0">
                <a:solidFill>
                  <a:schemeClr val="bg2"/>
                </a:solidFill>
              </a:rPr>
              <a:t>INSTALLATION OF MYSQL</a:t>
            </a:r>
            <a:endParaRPr lang="en-IN" sz="2400" b="1" dirty="0">
              <a:solidFill>
                <a:schemeClr val="bg2"/>
              </a:solidFill>
            </a:endParaRPr>
          </a:p>
        </p:txBody>
      </p:sp>
      <p:pic>
        <p:nvPicPr>
          <p:cNvPr id="6" name="Picture 5">
            <a:extLst>
              <a:ext uri="{FF2B5EF4-FFF2-40B4-BE49-F238E27FC236}">
                <a16:creationId xmlns:a16="http://schemas.microsoft.com/office/drawing/2014/main" id="{1D42BB19-842D-46BF-947D-DEF68DF99A74}"/>
              </a:ext>
            </a:extLst>
          </p:cNvPr>
          <p:cNvPicPr>
            <a:picLocks noChangeAspect="1"/>
          </p:cNvPicPr>
          <p:nvPr/>
        </p:nvPicPr>
        <p:blipFill rotWithShape="1">
          <a:blip r:embed="rId2">
            <a:extLst>
              <a:ext uri="{28A0092B-C50C-407E-A947-70E740481C1C}">
                <a14:useLocalDpi xmlns:a14="http://schemas.microsoft.com/office/drawing/2010/main" val="0"/>
              </a:ext>
            </a:extLst>
          </a:blip>
          <a:srcRect l="5859" t="13208" r="25909" b="6646"/>
          <a:stretch/>
        </p:blipFill>
        <p:spPr>
          <a:xfrm>
            <a:off x="2547756" y="1852788"/>
            <a:ext cx="7096487" cy="4686557"/>
          </a:xfrm>
          <a:prstGeom prst="rect">
            <a:avLst/>
          </a:prstGeom>
          <a:ln>
            <a:solidFill>
              <a:srgbClr val="00B0F0"/>
            </a:solidFill>
          </a:ln>
        </p:spPr>
      </p:pic>
      <p:sp>
        <p:nvSpPr>
          <p:cNvPr id="7" name="Rectangle 6">
            <a:extLst>
              <a:ext uri="{FF2B5EF4-FFF2-40B4-BE49-F238E27FC236}">
                <a16:creationId xmlns:a16="http://schemas.microsoft.com/office/drawing/2014/main" id="{6CCC8036-9AC1-41F3-A0EC-A2705B2984BF}"/>
              </a:ext>
            </a:extLst>
          </p:cNvPr>
          <p:cNvSpPr/>
          <p:nvPr/>
        </p:nvSpPr>
        <p:spPr>
          <a:xfrm>
            <a:off x="3754582" y="1852788"/>
            <a:ext cx="1801091" cy="6580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057979F-EA72-4949-92B7-83D35E751872}"/>
              </a:ext>
            </a:extLst>
          </p:cNvPr>
          <p:cNvSpPr/>
          <p:nvPr/>
        </p:nvSpPr>
        <p:spPr>
          <a:xfrm>
            <a:off x="2547756" y="2998672"/>
            <a:ext cx="2370608" cy="8035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a:extLst>
              <a:ext uri="{FF2B5EF4-FFF2-40B4-BE49-F238E27FC236}">
                <a16:creationId xmlns:a16="http://schemas.microsoft.com/office/drawing/2014/main" id="{52779A85-12D5-F999-CF6D-C1689CB9DD6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732510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DATA TYPES</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3</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03D12047-EC68-B189-5445-0D3C58E4F99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081537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907034"/>
            <a:ext cx="9988236" cy="2554545"/>
          </a:xfrm>
          <a:prstGeom prst="rect">
            <a:avLst/>
          </a:prstGeom>
        </p:spPr>
        <p:txBody>
          <a:bodyPr wrap="square">
            <a:spAutoFit/>
          </a:bodyPr>
          <a:lstStyle/>
          <a:p>
            <a:r>
              <a:rPr lang="en-US" sz="2000" dirty="0">
                <a:solidFill>
                  <a:schemeClr val="bg1"/>
                </a:solidFill>
              </a:rPr>
              <a:t>Data type of a column defines </a:t>
            </a:r>
            <a:r>
              <a:rPr lang="en-US" sz="2000" b="1" dirty="0">
                <a:solidFill>
                  <a:schemeClr val="bg1"/>
                </a:solidFill>
              </a:rPr>
              <a:t>what value </a:t>
            </a:r>
            <a:r>
              <a:rPr lang="en-US" sz="2000" dirty="0">
                <a:solidFill>
                  <a:schemeClr val="bg1"/>
                </a:solidFill>
              </a:rPr>
              <a:t>the column can store in table.</a:t>
            </a:r>
          </a:p>
          <a:p>
            <a:endParaRPr lang="en-US" sz="2000" dirty="0">
              <a:solidFill>
                <a:schemeClr val="bg1"/>
              </a:solidFill>
            </a:endParaRPr>
          </a:p>
          <a:p>
            <a:r>
              <a:rPr lang="en-US" sz="2000" dirty="0">
                <a:solidFill>
                  <a:schemeClr val="bg1"/>
                </a:solidFill>
              </a:rPr>
              <a:t>Data types are defined while creating tables in database.</a:t>
            </a:r>
          </a:p>
          <a:p>
            <a:endParaRPr lang="en-US" sz="2000" dirty="0">
              <a:solidFill>
                <a:schemeClr val="bg1"/>
              </a:solidFill>
            </a:endParaRPr>
          </a:p>
          <a:p>
            <a:r>
              <a:rPr lang="en-US" sz="2000" dirty="0">
                <a:solidFill>
                  <a:schemeClr val="bg1"/>
                </a:solidFill>
              </a:rPr>
              <a:t>Data types are mainly classified into </a:t>
            </a:r>
            <a:r>
              <a:rPr lang="en-US" sz="2000" b="1" dirty="0">
                <a:solidFill>
                  <a:schemeClr val="bg1"/>
                </a:solidFill>
              </a:rPr>
              <a:t>three categories</a:t>
            </a:r>
          </a:p>
          <a:p>
            <a:r>
              <a:rPr lang="en-US" sz="2000" dirty="0">
                <a:solidFill>
                  <a:schemeClr val="bg1"/>
                </a:solidFill>
              </a:rPr>
              <a:t>• Text: char, varchar</a:t>
            </a:r>
          </a:p>
          <a:p>
            <a:r>
              <a:rPr lang="en-US" sz="2000" dirty="0">
                <a:solidFill>
                  <a:schemeClr val="bg1"/>
                </a:solidFill>
              </a:rPr>
              <a:t>• Numeric: integer , fractional values</a:t>
            </a:r>
          </a:p>
          <a:p>
            <a:r>
              <a:rPr lang="en-US" sz="2000" dirty="0">
                <a:solidFill>
                  <a:schemeClr val="bg1"/>
                </a:solidFill>
              </a:rPr>
              <a:t>• Date and time: date, time, datetime</a:t>
            </a:r>
            <a:endParaRPr lang="en-IN" sz="2000" dirty="0">
              <a:solidFill>
                <a:schemeClr val="bg1"/>
              </a:solidFill>
            </a:endParaRPr>
          </a:p>
        </p:txBody>
      </p:sp>
      <p:sp>
        <p:nvSpPr>
          <p:cNvPr id="3" name="Footer Placeholder 2">
            <a:extLst>
              <a:ext uri="{FF2B5EF4-FFF2-40B4-BE49-F238E27FC236}">
                <a16:creationId xmlns:a16="http://schemas.microsoft.com/office/drawing/2014/main" id="{011E7ED9-5D1D-89F5-5A3E-D28C32C0B6A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191898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318654"/>
            <a:ext cx="2838741" cy="461665"/>
          </a:xfrm>
          <a:prstGeom prst="rect">
            <a:avLst/>
          </a:prstGeom>
        </p:spPr>
        <p:txBody>
          <a:bodyPr wrap="square">
            <a:spAutoFit/>
          </a:bodyPr>
          <a:lstStyle/>
          <a:p>
            <a:r>
              <a:rPr lang="en-US" sz="2400" b="1" dirty="0">
                <a:solidFill>
                  <a:schemeClr val="bg1"/>
                </a:solidFill>
              </a:rPr>
              <a:t>Text Data Type</a:t>
            </a:r>
            <a:endParaRPr lang="en-IN" sz="2400" b="1" dirty="0">
              <a:solidFill>
                <a:schemeClr val="bg1"/>
              </a:solidFill>
            </a:endParaRPr>
          </a:p>
        </p:txBody>
      </p:sp>
      <p:sp>
        <p:nvSpPr>
          <p:cNvPr id="10" name="Rectangle 9">
            <a:extLst>
              <a:ext uri="{FF2B5EF4-FFF2-40B4-BE49-F238E27FC236}">
                <a16:creationId xmlns:a16="http://schemas.microsoft.com/office/drawing/2014/main" id="{CA728B0A-7BCA-4A61-B28F-11D8A419F30D}"/>
              </a:ext>
            </a:extLst>
          </p:cNvPr>
          <p:cNvSpPr/>
          <p:nvPr/>
        </p:nvSpPr>
        <p:spPr>
          <a:xfrm>
            <a:off x="1268038" y="1057640"/>
            <a:ext cx="9736846" cy="5016758"/>
          </a:xfrm>
          <a:prstGeom prst="rect">
            <a:avLst/>
          </a:prstGeom>
        </p:spPr>
        <p:txBody>
          <a:bodyPr wrap="square">
            <a:spAutoFit/>
          </a:bodyPr>
          <a:lstStyle/>
          <a:p>
            <a:r>
              <a:rPr lang="en-US" sz="2000" dirty="0">
                <a:solidFill>
                  <a:schemeClr val="bg1"/>
                </a:solidFill>
              </a:rPr>
              <a:t>Text Data Type has 3 sub-types—</a:t>
            </a:r>
          </a:p>
          <a:p>
            <a:pPr marL="342900" indent="-342900">
              <a:buFont typeface="Arial" panose="020B0604020202020204" pitchFamily="34" charset="0"/>
              <a:buChar char="•"/>
            </a:pPr>
            <a:r>
              <a:rPr lang="en-US" sz="2000" dirty="0">
                <a:solidFill>
                  <a:schemeClr val="bg1"/>
                </a:solidFill>
              </a:rPr>
              <a:t>Char</a:t>
            </a:r>
          </a:p>
          <a:p>
            <a:pPr marL="342900" indent="-342900">
              <a:buFont typeface="Arial" panose="020B0604020202020204" pitchFamily="34" charset="0"/>
              <a:buChar char="•"/>
            </a:pPr>
            <a:r>
              <a:rPr lang="en-US" sz="2000" dirty="0">
                <a:solidFill>
                  <a:schemeClr val="bg1"/>
                </a:solidFill>
              </a:rPr>
              <a:t>Varchar</a:t>
            </a:r>
          </a:p>
          <a:p>
            <a:pPr marL="342900" indent="-342900">
              <a:buFont typeface="Arial" panose="020B0604020202020204" pitchFamily="34" charset="0"/>
              <a:buChar char="•"/>
            </a:pPr>
            <a:r>
              <a:rPr lang="en-US" sz="2000" dirty="0">
                <a:solidFill>
                  <a:schemeClr val="bg1"/>
                </a:solidFill>
              </a:rPr>
              <a:t>Text</a:t>
            </a:r>
          </a:p>
          <a:p>
            <a:endParaRPr lang="en-US" sz="2000" dirty="0">
              <a:solidFill>
                <a:schemeClr val="bg1"/>
              </a:solidFill>
            </a:endParaRPr>
          </a:p>
          <a:p>
            <a:r>
              <a:rPr lang="en-US" sz="2000" b="1" dirty="0">
                <a:solidFill>
                  <a:schemeClr val="bg1"/>
                </a:solidFill>
              </a:rPr>
              <a:t>CHAR-</a:t>
            </a:r>
            <a:r>
              <a:rPr lang="en-US" sz="2000" dirty="0">
                <a:solidFill>
                  <a:schemeClr val="bg1"/>
                </a:solidFill>
              </a:rPr>
              <a:t>- Fixed-length character text and it is updating its column regularly.</a:t>
            </a:r>
          </a:p>
          <a:p>
            <a:r>
              <a:rPr lang="en-US" sz="2000" dirty="0" err="1">
                <a:solidFill>
                  <a:schemeClr val="bg1"/>
                </a:solidFill>
              </a:rPr>
              <a:t>Eg</a:t>
            </a:r>
            <a:r>
              <a:rPr lang="en-US" sz="2000" dirty="0">
                <a:solidFill>
                  <a:schemeClr val="bg1"/>
                </a:solidFill>
              </a:rPr>
              <a:t>- Name char(10);</a:t>
            </a:r>
          </a:p>
          <a:p>
            <a:r>
              <a:rPr lang="en-US" sz="2000" dirty="0">
                <a:solidFill>
                  <a:schemeClr val="bg1"/>
                </a:solidFill>
              </a:rPr>
              <a:t>	 Name is Ram.  Ram is 3 character long but it will take all 10 characters in char.</a:t>
            </a:r>
          </a:p>
          <a:p>
            <a:endParaRPr lang="en-US" sz="2000" dirty="0">
              <a:solidFill>
                <a:schemeClr val="bg1"/>
              </a:solidFill>
            </a:endParaRPr>
          </a:p>
          <a:p>
            <a:r>
              <a:rPr lang="en-US" sz="2000" b="1" dirty="0">
                <a:solidFill>
                  <a:schemeClr val="bg1"/>
                </a:solidFill>
              </a:rPr>
              <a:t>VARCHAR</a:t>
            </a:r>
            <a:r>
              <a:rPr lang="en-US" sz="2000" dirty="0">
                <a:solidFill>
                  <a:schemeClr val="bg1"/>
                </a:solidFill>
              </a:rPr>
              <a:t> - Variable-length character and it is non updating also saves storage.</a:t>
            </a:r>
          </a:p>
          <a:p>
            <a:r>
              <a:rPr lang="en-US" sz="2000" dirty="0" err="1">
                <a:solidFill>
                  <a:schemeClr val="bg1"/>
                </a:solidFill>
              </a:rPr>
              <a:t>Eg</a:t>
            </a:r>
            <a:r>
              <a:rPr lang="en-US" sz="2000" dirty="0">
                <a:solidFill>
                  <a:schemeClr val="bg1"/>
                </a:solidFill>
              </a:rPr>
              <a:t>- Name varchar(10);</a:t>
            </a:r>
          </a:p>
          <a:p>
            <a:r>
              <a:rPr lang="en-US" sz="2000" dirty="0">
                <a:solidFill>
                  <a:schemeClr val="bg1"/>
                </a:solidFill>
              </a:rPr>
              <a:t>	Name is Ram. Ram is 3 character long, so varchar will take only 3 characters and not 	10 characters.</a:t>
            </a:r>
          </a:p>
          <a:p>
            <a:endParaRPr lang="en-US" sz="2000" dirty="0">
              <a:solidFill>
                <a:schemeClr val="bg1"/>
              </a:solidFill>
            </a:endParaRPr>
          </a:p>
          <a:p>
            <a:r>
              <a:rPr lang="en-US" sz="2000" b="1" dirty="0">
                <a:solidFill>
                  <a:schemeClr val="bg1"/>
                </a:solidFill>
              </a:rPr>
              <a:t>TEXT-</a:t>
            </a:r>
            <a:r>
              <a:rPr lang="en-US" sz="2000" dirty="0">
                <a:solidFill>
                  <a:schemeClr val="bg1"/>
                </a:solidFill>
              </a:rPr>
              <a:t> Large text data. It can even store a book.</a:t>
            </a:r>
          </a:p>
          <a:p>
            <a:endParaRPr lang="en-US" sz="2000" dirty="0">
              <a:solidFill>
                <a:schemeClr val="bg1"/>
              </a:solidFill>
            </a:endParaRPr>
          </a:p>
        </p:txBody>
      </p:sp>
      <p:sp>
        <p:nvSpPr>
          <p:cNvPr id="3" name="Footer Placeholder 2">
            <a:extLst>
              <a:ext uri="{FF2B5EF4-FFF2-40B4-BE49-F238E27FC236}">
                <a16:creationId xmlns:a16="http://schemas.microsoft.com/office/drawing/2014/main" id="{6D8173C6-2C8B-66C4-0BC9-436672D477F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312371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318654"/>
            <a:ext cx="2838741" cy="461665"/>
          </a:xfrm>
          <a:prstGeom prst="rect">
            <a:avLst/>
          </a:prstGeom>
        </p:spPr>
        <p:txBody>
          <a:bodyPr wrap="square">
            <a:spAutoFit/>
          </a:bodyPr>
          <a:lstStyle/>
          <a:p>
            <a:r>
              <a:rPr lang="en-US" sz="2400" b="1" dirty="0">
                <a:solidFill>
                  <a:schemeClr val="bg1"/>
                </a:solidFill>
              </a:rPr>
              <a:t>Numeric Data Type</a:t>
            </a:r>
            <a:endParaRPr lang="en-IN" sz="2400" b="1" dirty="0">
              <a:solidFill>
                <a:schemeClr val="bg1"/>
              </a:solidFill>
            </a:endParaRPr>
          </a:p>
        </p:txBody>
      </p:sp>
      <p:sp>
        <p:nvSpPr>
          <p:cNvPr id="10" name="Rectangle 9">
            <a:extLst>
              <a:ext uri="{FF2B5EF4-FFF2-40B4-BE49-F238E27FC236}">
                <a16:creationId xmlns:a16="http://schemas.microsoft.com/office/drawing/2014/main" id="{CA728B0A-7BCA-4A61-B28F-11D8A419F30D}"/>
              </a:ext>
            </a:extLst>
          </p:cNvPr>
          <p:cNvSpPr/>
          <p:nvPr/>
        </p:nvSpPr>
        <p:spPr>
          <a:xfrm>
            <a:off x="1268037" y="1057640"/>
            <a:ext cx="10314363" cy="3477875"/>
          </a:xfrm>
          <a:prstGeom prst="rect">
            <a:avLst/>
          </a:prstGeom>
        </p:spPr>
        <p:txBody>
          <a:bodyPr wrap="square">
            <a:spAutoFit/>
          </a:bodyPr>
          <a:lstStyle/>
          <a:p>
            <a:r>
              <a:rPr lang="en-US" sz="2000" dirty="0">
                <a:solidFill>
                  <a:schemeClr val="bg1"/>
                </a:solidFill>
              </a:rPr>
              <a:t>Numeric Data Type has 2 sub-types—</a:t>
            </a:r>
          </a:p>
          <a:p>
            <a:pPr marL="342900" indent="-342900">
              <a:buFont typeface="Arial" panose="020B0604020202020204" pitchFamily="34" charset="0"/>
              <a:buChar char="•"/>
            </a:pPr>
            <a:r>
              <a:rPr lang="en-US" sz="2000" dirty="0">
                <a:solidFill>
                  <a:schemeClr val="bg1"/>
                </a:solidFill>
              </a:rPr>
              <a:t>Integer</a:t>
            </a:r>
          </a:p>
          <a:p>
            <a:pPr marL="342900" indent="-342900">
              <a:buFont typeface="Arial" panose="020B0604020202020204" pitchFamily="34" charset="0"/>
              <a:buChar char="•"/>
            </a:pPr>
            <a:r>
              <a:rPr lang="en-US" sz="2000" dirty="0">
                <a:solidFill>
                  <a:schemeClr val="bg1"/>
                </a:solidFill>
              </a:rPr>
              <a:t>Fractional values</a:t>
            </a:r>
          </a:p>
          <a:p>
            <a:endParaRPr lang="en-US" sz="2000" dirty="0">
              <a:solidFill>
                <a:schemeClr val="bg1"/>
              </a:solidFill>
            </a:endParaRPr>
          </a:p>
          <a:p>
            <a:r>
              <a:rPr lang="en-US" sz="2000" b="1" dirty="0">
                <a:solidFill>
                  <a:schemeClr val="bg1"/>
                </a:solidFill>
              </a:rPr>
              <a:t>INTEGER</a:t>
            </a:r>
            <a:r>
              <a:rPr lang="en-US" sz="2000" dirty="0">
                <a:solidFill>
                  <a:schemeClr val="bg1"/>
                </a:solidFill>
              </a:rPr>
              <a:t>- stores whole numbers</a:t>
            </a:r>
          </a:p>
          <a:p>
            <a:r>
              <a:rPr lang="en-US" sz="2000" dirty="0">
                <a:solidFill>
                  <a:schemeClr val="bg1"/>
                </a:solidFill>
              </a:rPr>
              <a:t>	Integer includes types like TINYINT(255), SMALLINT(32K), INT(200CR), BIGINT(</a:t>
            </a:r>
            <a:r>
              <a:rPr lang="en-US" dirty="0">
                <a:solidFill>
                  <a:schemeClr val="bg1"/>
                </a:solidFill>
              </a:rPr>
              <a:t>2</a:t>
            </a:r>
            <a:r>
              <a:rPr lang="en-US" baseline="30000" dirty="0">
                <a:solidFill>
                  <a:schemeClr val="bg1"/>
                </a:solidFill>
              </a:rPr>
              <a:t>64-1</a:t>
            </a:r>
            <a:r>
              <a:rPr lang="en-US" sz="2000" dirty="0">
                <a:solidFill>
                  <a:schemeClr val="bg1"/>
                </a:solidFill>
              </a:rPr>
              <a:t>)</a:t>
            </a:r>
          </a:p>
          <a:p>
            <a:endParaRPr lang="en-US" sz="2000" dirty="0">
              <a:solidFill>
                <a:schemeClr val="bg1"/>
              </a:solidFill>
            </a:endParaRPr>
          </a:p>
          <a:p>
            <a:r>
              <a:rPr lang="en-US" sz="2000" b="1" dirty="0">
                <a:solidFill>
                  <a:schemeClr val="bg1"/>
                </a:solidFill>
              </a:rPr>
              <a:t>FRACTIONAL VALUES</a:t>
            </a:r>
            <a:r>
              <a:rPr lang="en-US" sz="2000" dirty="0">
                <a:solidFill>
                  <a:schemeClr val="bg1"/>
                </a:solidFill>
              </a:rPr>
              <a:t> – stores decimal, float </a:t>
            </a:r>
            <a:r>
              <a:rPr lang="en-US" sz="2000" dirty="0" err="1">
                <a:solidFill>
                  <a:schemeClr val="bg1"/>
                </a:solidFill>
              </a:rPr>
              <a:t>etc</a:t>
            </a:r>
            <a:r>
              <a:rPr lang="en-US" sz="2000" dirty="0">
                <a:solidFill>
                  <a:schemeClr val="bg1"/>
                </a:solidFill>
              </a:rPr>
              <a:t> numbers</a:t>
            </a:r>
          </a:p>
          <a:p>
            <a:r>
              <a:rPr lang="en-US" sz="2000" dirty="0">
                <a:solidFill>
                  <a:schemeClr val="bg1"/>
                </a:solidFill>
              </a:rPr>
              <a:t>	it includes FLOAT(16digits), DOUBLE(32digits), DECIMAL(32 digits)</a:t>
            </a:r>
          </a:p>
          <a:p>
            <a:endParaRPr lang="en-US" sz="2000" dirty="0">
              <a:solidFill>
                <a:schemeClr val="bg1"/>
              </a:solidFill>
            </a:endParaRPr>
          </a:p>
          <a:p>
            <a:endParaRPr lang="en-US" sz="2000" dirty="0">
              <a:solidFill>
                <a:schemeClr val="bg1"/>
              </a:solidFill>
            </a:endParaRPr>
          </a:p>
        </p:txBody>
      </p:sp>
      <p:sp>
        <p:nvSpPr>
          <p:cNvPr id="3" name="Footer Placeholder 2">
            <a:extLst>
              <a:ext uri="{FF2B5EF4-FFF2-40B4-BE49-F238E27FC236}">
                <a16:creationId xmlns:a16="http://schemas.microsoft.com/office/drawing/2014/main" id="{6C61BDCE-AAF1-6DF1-66DD-BDC08CB9AB7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568047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318654"/>
            <a:ext cx="3576678" cy="461665"/>
          </a:xfrm>
          <a:prstGeom prst="rect">
            <a:avLst/>
          </a:prstGeom>
        </p:spPr>
        <p:txBody>
          <a:bodyPr wrap="square">
            <a:spAutoFit/>
          </a:bodyPr>
          <a:lstStyle/>
          <a:p>
            <a:r>
              <a:rPr lang="en-US" sz="2400" b="1" dirty="0">
                <a:solidFill>
                  <a:schemeClr val="bg1"/>
                </a:solidFill>
              </a:rPr>
              <a:t>Date &amp; Time Data Type</a:t>
            </a:r>
            <a:endParaRPr lang="en-IN" sz="2400" b="1" dirty="0">
              <a:solidFill>
                <a:schemeClr val="bg1"/>
              </a:solidFill>
            </a:endParaRPr>
          </a:p>
        </p:txBody>
      </p:sp>
      <p:sp>
        <p:nvSpPr>
          <p:cNvPr id="10" name="Rectangle 9">
            <a:extLst>
              <a:ext uri="{FF2B5EF4-FFF2-40B4-BE49-F238E27FC236}">
                <a16:creationId xmlns:a16="http://schemas.microsoft.com/office/drawing/2014/main" id="{CA728B0A-7BCA-4A61-B28F-11D8A419F30D}"/>
              </a:ext>
            </a:extLst>
          </p:cNvPr>
          <p:cNvSpPr/>
          <p:nvPr/>
        </p:nvSpPr>
        <p:spPr>
          <a:xfrm>
            <a:off x="1268037" y="1057640"/>
            <a:ext cx="10314363" cy="4093428"/>
          </a:xfrm>
          <a:prstGeom prst="rect">
            <a:avLst/>
          </a:prstGeom>
        </p:spPr>
        <p:txBody>
          <a:bodyPr wrap="square">
            <a:spAutoFit/>
          </a:bodyPr>
          <a:lstStyle/>
          <a:p>
            <a:r>
              <a:rPr lang="en-US" sz="2000" dirty="0">
                <a:solidFill>
                  <a:schemeClr val="bg1"/>
                </a:solidFill>
              </a:rPr>
              <a:t>Date &amp; Time Data Type has 3 sub-types—</a:t>
            </a:r>
          </a:p>
          <a:p>
            <a:pPr marL="342900" indent="-342900">
              <a:buFont typeface="Arial" panose="020B0604020202020204" pitchFamily="34" charset="0"/>
              <a:buChar char="•"/>
            </a:pPr>
            <a:r>
              <a:rPr lang="en-US" sz="2000" dirty="0">
                <a:solidFill>
                  <a:schemeClr val="bg1"/>
                </a:solidFill>
              </a:rPr>
              <a:t>Date</a:t>
            </a:r>
          </a:p>
          <a:p>
            <a:pPr marL="342900" indent="-342900">
              <a:buFont typeface="Arial" panose="020B0604020202020204" pitchFamily="34" charset="0"/>
              <a:buChar char="•"/>
            </a:pPr>
            <a:r>
              <a:rPr lang="en-US" sz="2000" dirty="0">
                <a:solidFill>
                  <a:schemeClr val="bg1"/>
                </a:solidFill>
              </a:rPr>
              <a:t>Time</a:t>
            </a:r>
          </a:p>
          <a:p>
            <a:pPr marL="342900" indent="-342900">
              <a:buFont typeface="Arial" panose="020B0604020202020204" pitchFamily="34" charset="0"/>
              <a:buChar char="•"/>
            </a:pPr>
            <a:r>
              <a:rPr lang="en-US" sz="2000" dirty="0">
                <a:solidFill>
                  <a:schemeClr val="bg1"/>
                </a:solidFill>
              </a:rPr>
              <a:t>Date Time</a:t>
            </a:r>
          </a:p>
          <a:p>
            <a:endParaRPr lang="en-US" sz="2000" dirty="0">
              <a:solidFill>
                <a:schemeClr val="bg1"/>
              </a:solidFill>
            </a:endParaRPr>
          </a:p>
          <a:p>
            <a:r>
              <a:rPr lang="en-US" sz="2000" b="1" dirty="0">
                <a:solidFill>
                  <a:schemeClr val="bg1"/>
                </a:solidFill>
              </a:rPr>
              <a:t>DATE</a:t>
            </a:r>
            <a:r>
              <a:rPr lang="en-US" sz="2000" dirty="0">
                <a:solidFill>
                  <a:schemeClr val="bg1"/>
                </a:solidFill>
              </a:rPr>
              <a:t> stores date in single quotation</a:t>
            </a:r>
          </a:p>
          <a:p>
            <a:r>
              <a:rPr lang="en-US" sz="2000" dirty="0">
                <a:solidFill>
                  <a:schemeClr val="bg1"/>
                </a:solidFill>
              </a:rPr>
              <a:t>	it has format like “YYYY-MM-DD”</a:t>
            </a:r>
          </a:p>
          <a:p>
            <a:endParaRPr lang="en-US" sz="2000" dirty="0">
              <a:solidFill>
                <a:schemeClr val="bg1"/>
              </a:solidFill>
            </a:endParaRPr>
          </a:p>
          <a:p>
            <a:r>
              <a:rPr lang="en-US" sz="2000" b="1" dirty="0">
                <a:solidFill>
                  <a:schemeClr val="bg1"/>
                </a:solidFill>
              </a:rPr>
              <a:t>TIME</a:t>
            </a:r>
            <a:r>
              <a:rPr lang="en-US" sz="2000" dirty="0">
                <a:solidFill>
                  <a:schemeClr val="bg1"/>
                </a:solidFill>
              </a:rPr>
              <a:t>– stores time of the day</a:t>
            </a:r>
          </a:p>
          <a:p>
            <a:r>
              <a:rPr lang="en-US" sz="2000" dirty="0">
                <a:solidFill>
                  <a:schemeClr val="bg1"/>
                </a:solidFill>
              </a:rPr>
              <a:t>	it includes format like “HH:MM:SS”</a:t>
            </a:r>
          </a:p>
          <a:p>
            <a:endParaRPr lang="en-US" sz="2000" dirty="0">
              <a:solidFill>
                <a:schemeClr val="bg1"/>
              </a:solidFill>
            </a:endParaRPr>
          </a:p>
          <a:p>
            <a:r>
              <a:rPr lang="en-US" sz="2000" b="1" dirty="0">
                <a:solidFill>
                  <a:schemeClr val="bg1"/>
                </a:solidFill>
              </a:rPr>
              <a:t>DATETIME-</a:t>
            </a:r>
            <a:r>
              <a:rPr lang="en-US" sz="2000" dirty="0">
                <a:solidFill>
                  <a:schemeClr val="bg1"/>
                </a:solidFill>
              </a:rPr>
              <a:t> stores date and time together</a:t>
            </a:r>
          </a:p>
          <a:p>
            <a:r>
              <a:rPr lang="en-US" sz="2000" dirty="0">
                <a:solidFill>
                  <a:schemeClr val="bg1"/>
                </a:solidFill>
              </a:rPr>
              <a:t>	it includes format like “YYYY-MM-DD HH:MM:SS”</a:t>
            </a:r>
          </a:p>
        </p:txBody>
      </p:sp>
      <p:sp>
        <p:nvSpPr>
          <p:cNvPr id="3" name="Footer Placeholder 2">
            <a:extLst>
              <a:ext uri="{FF2B5EF4-FFF2-40B4-BE49-F238E27FC236}">
                <a16:creationId xmlns:a16="http://schemas.microsoft.com/office/drawing/2014/main" id="{863FF0CA-A585-6541-2AE7-7F35A295821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277529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COMMANDS</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4</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A28A23AC-DA76-DB9B-FF95-DE7E0DC4816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084105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907034"/>
            <a:ext cx="9988236" cy="2554545"/>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rPr>
              <a:t>Commands are useful to communicate with database.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There are 5 types of SQL Command Languages</a:t>
            </a:r>
          </a:p>
          <a:p>
            <a:pPr marL="800100" lvl="1" indent="-342900">
              <a:buFont typeface="Arial" panose="020B0604020202020204" pitchFamily="34" charset="0"/>
              <a:buChar char="•"/>
            </a:pPr>
            <a:r>
              <a:rPr lang="en-US" sz="2000" dirty="0">
                <a:solidFill>
                  <a:schemeClr val="bg1"/>
                </a:solidFill>
              </a:rPr>
              <a:t>DDL (Data Definition Language)</a:t>
            </a:r>
          </a:p>
          <a:p>
            <a:pPr marL="800100" lvl="1" indent="-342900">
              <a:buFont typeface="Arial" panose="020B0604020202020204" pitchFamily="34" charset="0"/>
              <a:buChar char="•"/>
            </a:pPr>
            <a:r>
              <a:rPr lang="en-US" sz="2000" dirty="0">
                <a:solidFill>
                  <a:schemeClr val="bg1"/>
                </a:solidFill>
              </a:rPr>
              <a:t>DML (Data Manipulation Language)</a:t>
            </a:r>
          </a:p>
          <a:p>
            <a:pPr marL="800100" lvl="1" indent="-342900">
              <a:buFont typeface="Arial" panose="020B0604020202020204" pitchFamily="34" charset="0"/>
              <a:buChar char="•"/>
            </a:pPr>
            <a:r>
              <a:rPr lang="en-US" sz="2000" dirty="0">
                <a:solidFill>
                  <a:schemeClr val="bg1"/>
                </a:solidFill>
              </a:rPr>
              <a:t>DQL (Data Query Language)</a:t>
            </a:r>
          </a:p>
          <a:p>
            <a:pPr marL="800100" lvl="1" indent="-342900">
              <a:buFont typeface="Arial" panose="020B0604020202020204" pitchFamily="34" charset="0"/>
              <a:buChar char="•"/>
            </a:pPr>
            <a:r>
              <a:rPr lang="en-US" sz="2000" dirty="0">
                <a:solidFill>
                  <a:schemeClr val="bg1"/>
                </a:solidFill>
              </a:rPr>
              <a:t>TCL (Transaction Control Language)</a:t>
            </a:r>
          </a:p>
          <a:p>
            <a:pPr marL="800100" lvl="1" indent="-342900">
              <a:buFont typeface="Arial" panose="020B0604020202020204" pitchFamily="34" charset="0"/>
              <a:buChar char="•"/>
            </a:pPr>
            <a:r>
              <a:rPr lang="en-US" sz="2000" dirty="0">
                <a:solidFill>
                  <a:schemeClr val="bg1"/>
                </a:solidFill>
              </a:rPr>
              <a:t>DCL (Data Control Language)</a:t>
            </a:r>
            <a:endParaRPr lang="en-IN" sz="2000" dirty="0">
              <a:solidFill>
                <a:schemeClr val="bg1"/>
              </a:solidFill>
            </a:endParaRPr>
          </a:p>
        </p:txBody>
      </p:sp>
      <p:graphicFrame>
        <p:nvGraphicFramePr>
          <p:cNvPr id="11" name="Table 10">
            <a:extLst>
              <a:ext uri="{FF2B5EF4-FFF2-40B4-BE49-F238E27FC236}">
                <a16:creationId xmlns:a16="http://schemas.microsoft.com/office/drawing/2014/main" id="{E0B34C65-83A8-41B6-88D3-9B14BAA4E749}"/>
              </a:ext>
            </a:extLst>
          </p:cNvPr>
          <p:cNvGraphicFramePr>
            <a:graphicFrameLocks noGrp="1"/>
          </p:cNvGraphicFramePr>
          <p:nvPr>
            <p:extLst>
              <p:ext uri="{D42A27DB-BD31-4B8C-83A1-F6EECF244321}">
                <p14:modId xmlns:p14="http://schemas.microsoft.com/office/powerpoint/2010/main" val="1322100970"/>
              </p:ext>
            </p:extLst>
          </p:nvPr>
        </p:nvGraphicFramePr>
        <p:xfrm>
          <a:off x="1764763" y="3585803"/>
          <a:ext cx="8913090" cy="2970019"/>
        </p:xfrm>
        <a:graphic>
          <a:graphicData uri="http://schemas.openxmlformats.org/drawingml/2006/table">
            <a:tbl>
              <a:tblPr firstRow="1" bandRow="1">
                <a:tableStyleId>{073A0DAA-6AF3-43AB-8588-CEC1D06C72B9}</a:tableStyleId>
              </a:tblPr>
              <a:tblGrid>
                <a:gridCol w="1782618">
                  <a:extLst>
                    <a:ext uri="{9D8B030D-6E8A-4147-A177-3AD203B41FA5}">
                      <a16:colId xmlns:a16="http://schemas.microsoft.com/office/drawing/2014/main" val="1538328003"/>
                    </a:ext>
                  </a:extLst>
                </a:gridCol>
                <a:gridCol w="1782618">
                  <a:extLst>
                    <a:ext uri="{9D8B030D-6E8A-4147-A177-3AD203B41FA5}">
                      <a16:colId xmlns:a16="http://schemas.microsoft.com/office/drawing/2014/main" val="1288173360"/>
                    </a:ext>
                  </a:extLst>
                </a:gridCol>
                <a:gridCol w="1782618">
                  <a:extLst>
                    <a:ext uri="{9D8B030D-6E8A-4147-A177-3AD203B41FA5}">
                      <a16:colId xmlns:a16="http://schemas.microsoft.com/office/drawing/2014/main" val="1590465134"/>
                    </a:ext>
                  </a:extLst>
                </a:gridCol>
                <a:gridCol w="1782618">
                  <a:extLst>
                    <a:ext uri="{9D8B030D-6E8A-4147-A177-3AD203B41FA5}">
                      <a16:colId xmlns:a16="http://schemas.microsoft.com/office/drawing/2014/main" val="2435532410"/>
                    </a:ext>
                  </a:extLst>
                </a:gridCol>
                <a:gridCol w="1782618">
                  <a:extLst>
                    <a:ext uri="{9D8B030D-6E8A-4147-A177-3AD203B41FA5}">
                      <a16:colId xmlns:a16="http://schemas.microsoft.com/office/drawing/2014/main" val="2123038027"/>
                    </a:ext>
                  </a:extLst>
                </a:gridCol>
              </a:tblGrid>
              <a:tr h="892654">
                <a:tc>
                  <a:txBody>
                    <a:bodyPr/>
                    <a:lstStyle/>
                    <a:p>
                      <a:pPr algn="ctr"/>
                      <a:r>
                        <a:rPr lang="en-US" dirty="0">
                          <a:solidFill>
                            <a:schemeClr val="tx1"/>
                          </a:solidFill>
                        </a:rPr>
                        <a:t>DDL</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DML</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DQL</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TCL</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DCL</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extLst>
                  <a:ext uri="{0D108BD9-81ED-4DB2-BD59-A6C34878D82A}">
                    <a16:rowId xmlns:a16="http://schemas.microsoft.com/office/drawing/2014/main" val="4277464303"/>
                  </a:ext>
                </a:extLst>
              </a:tr>
              <a:tr h="415473">
                <a:tc>
                  <a:txBody>
                    <a:bodyPr/>
                    <a:lstStyle/>
                    <a:p>
                      <a:pPr algn="ctr"/>
                      <a:r>
                        <a:rPr lang="en-US" dirty="0">
                          <a:solidFill>
                            <a:schemeClr val="tx1"/>
                          </a:solidFill>
                        </a:rPr>
                        <a:t>Create </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Insert</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Select</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Commit</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Grant</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extLst>
                  <a:ext uri="{0D108BD9-81ED-4DB2-BD59-A6C34878D82A}">
                    <a16:rowId xmlns:a16="http://schemas.microsoft.com/office/drawing/2014/main" val="1866479061"/>
                  </a:ext>
                </a:extLst>
              </a:tr>
              <a:tr h="415473">
                <a:tc>
                  <a:txBody>
                    <a:bodyPr/>
                    <a:lstStyle/>
                    <a:p>
                      <a:pPr algn="ctr"/>
                      <a:r>
                        <a:rPr lang="en-US" dirty="0">
                          <a:solidFill>
                            <a:schemeClr val="tx1"/>
                          </a:solidFill>
                        </a:rPr>
                        <a:t>Alter</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Update</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Roll back</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Revoke</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extLst>
                  <a:ext uri="{0D108BD9-81ED-4DB2-BD59-A6C34878D82A}">
                    <a16:rowId xmlns:a16="http://schemas.microsoft.com/office/drawing/2014/main" val="3270848380"/>
                  </a:ext>
                </a:extLst>
              </a:tr>
              <a:tr h="415473">
                <a:tc>
                  <a:txBody>
                    <a:bodyPr/>
                    <a:lstStyle/>
                    <a:p>
                      <a:pPr algn="ctr"/>
                      <a:r>
                        <a:rPr lang="en-US" dirty="0">
                          <a:solidFill>
                            <a:schemeClr val="tx1"/>
                          </a:solidFill>
                        </a:rPr>
                        <a:t>Drop</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Delete</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Save point</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extLst>
                  <a:ext uri="{0D108BD9-81ED-4DB2-BD59-A6C34878D82A}">
                    <a16:rowId xmlns:a16="http://schemas.microsoft.com/office/drawing/2014/main" val="1609323264"/>
                  </a:ext>
                </a:extLst>
              </a:tr>
              <a:tr h="415473">
                <a:tc>
                  <a:txBody>
                    <a:bodyPr/>
                    <a:lstStyle/>
                    <a:p>
                      <a:pPr algn="ctr"/>
                      <a:r>
                        <a:rPr lang="en-US" dirty="0">
                          <a:solidFill>
                            <a:schemeClr val="tx1"/>
                          </a:solidFill>
                        </a:rPr>
                        <a:t>Truncate</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extLst>
                  <a:ext uri="{0D108BD9-81ED-4DB2-BD59-A6C34878D82A}">
                    <a16:rowId xmlns:a16="http://schemas.microsoft.com/office/drawing/2014/main" val="2124427263"/>
                  </a:ext>
                </a:extLst>
              </a:tr>
              <a:tr h="415473">
                <a:tc>
                  <a:txBody>
                    <a:bodyPr/>
                    <a:lstStyle/>
                    <a:p>
                      <a:pPr algn="ctr"/>
                      <a:r>
                        <a:rPr lang="en-IN" dirty="0">
                          <a:solidFill>
                            <a:schemeClr val="tx1"/>
                          </a:solidFill>
                        </a:rPr>
                        <a:t>Rename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extLst>
                  <a:ext uri="{0D108BD9-81ED-4DB2-BD59-A6C34878D82A}">
                    <a16:rowId xmlns:a16="http://schemas.microsoft.com/office/drawing/2014/main" val="4290007684"/>
                  </a:ext>
                </a:extLst>
              </a:tr>
            </a:tbl>
          </a:graphicData>
        </a:graphic>
      </p:graphicFrame>
      <p:sp>
        <p:nvSpPr>
          <p:cNvPr id="3" name="Footer Placeholder 2">
            <a:extLst>
              <a:ext uri="{FF2B5EF4-FFF2-40B4-BE49-F238E27FC236}">
                <a16:creationId xmlns:a16="http://schemas.microsoft.com/office/drawing/2014/main" id="{778BEF1C-AE55-DE0A-3D25-E1497F389ADC}"/>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76886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014275" y="87822"/>
            <a:ext cx="1058487" cy="461665"/>
          </a:xfrm>
          <a:prstGeom prst="rect">
            <a:avLst/>
          </a:prstGeom>
          <a:noFill/>
        </p:spPr>
        <p:txBody>
          <a:bodyPr wrap="square" rtlCol="0">
            <a:spAutoFit/>
          </a:bodyPr>
          <a:lstStyle/>
          <a:p>
            <a:r>
              <a:rPr lang="en-US" sz="2400" b="1" dirty="0">
                <a:solidFill>
                  <a:schemeClr val="bg1"/>
                </a:solidFill>
              </a:rPr>
              <a:t>DDL</a:t>
            </a:r>
            <a:endParaRPr lang="en-IN" sz="2400" b="1" dirty="0">
              <a:solidFill>
                <a:schemeClr val="bg1"/>
              </a:solidFill>
            </a:endParaRPr>
          </a:p>
        </p:txBody>
      </p:sp>
      <p:sp>
        <p:nvSpPr>
          <p:cNvPr id="6" name="Rectangle 5">
            <a:extLst>
              <a:ext uri="{FF2B5EF4-FFF2-40B4-BE49-F238E27FC236}">
                <a16:creationId xmlns:a16="http://schemas.microsoft.com/office/drawing/2014/main" id="{2575C131-0C3A-4584-9D18-6456BD20C313}"/>
              </a:ext>
            </a:extLst>
          </p:cNvPr>
          <p:cNvSpPr/>
          <p:nvPr/>
        </p:nvSpPr>
        <p:spPr>
          <a:xfrm>
            <a:off x="1163782" y="534974"/>
            <a:ext cx="10145902" cy="1015663"/>
          </a:xfrm>
          <a:prstGeom prst="rect">
            <a:avLst/>
          </a:prstGeom>
        </p:spPr>
        <p:txBody>
          <a:bodyPr wrap="square">
            <a:spAutoFit/>
          </a:bodyPr>
          <a:lstStyle/>
          <a:p>
            <a:r>
              <a:rPr lang="en-IN" sz="2000" dirty="0">
                <a:solidFill>
                  <a:schemeClr val="bg1"/>
                </a:solidFill>
              </a:rPr>
              <a:t>It is used to create and modify the structure of database objects in the database and only works with descriptions of the database schema. </a:t>
            </a:r>
          </a:p>
          <a:p>
            <a:r>
              <a:rPr lang="en-IN" sz="2000" dirty="0">
                <a:solidFill>
                  <a:schemeClr val="bg1"/>
                </a:solidFill>
              </a:rPr>
              <a:t>Although data cannot be created, modified, or deleted with DDL, database structures can.</a:t>
            </a:r>
          </a:p>
        </p:txBody>
      </p:sp>
      <p:grpSp>
        <p:nvGrpSpPr>
          <p:cNvPr id="11" name="Group 10">
            <a:extLst>
              <a:ext uri="{FF2B5EF4-FFF2-40B4-BE49-F238E27FC236}">
                <a16:creationId xmlns:a16="http://schemas.microsoft.com/office/drawing/2014/main" id="{077FEC8A-BACD-4585-88D0-338DA9F5BDF9}"/>
              </a:ext>
            </a:extLst>
          </p:cNvPr>
          <p:cNvGrpSpPr/>
          <p:nvPr/>
        </p:nvGrpSpPr>
        <p:grpSpPr>
          <a:xfrm>
            <a:off x="1403902" y="1671945"/>
            <a:ext cx="1337719" cy="5046439"/>
            <a:chOff x="1469404" y="1714499"/>
            <a:chExt cx="1337719" cy="5046439"/>
          </a:xfrm>
        </p:grpSpPr>
        <p:sp>
          <p:nvSpPr>
            <p:cNvPr id="8" name="Oval 7">
              <a:extLst>
                <a:ext uri="{FF2B5EF4-FFF2-40B4-BE49-F238E27FC236}">
                  <a16:creationId xmlns:a16="http://schemas.microsoft.com/office/drawing/2014/main" id="{2E4A2C06-EE90-42BE-A682-B75E8020EFA2}"/>
                </a:ext>
              </a:extLst>
            </p:cNvPr>
            <p:cNvSpPr/>
            <p:nvPr/>
          </p:nvSpPr>
          <p:spPr>
            <a:xfrm>
              <a:off x="1472922" y="1714499"/>
              <a:ext cx="1199681" cy="1191491"/>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6" name="Oval 15">
              <a:extLst>
                <a:ext uri="{FF2B5EF4-FFF2-40B4-BE49-F238E27FC236}">
                  <a16:creationId xmlns:a16="http://schemas.microsoft.com/office/drawing/2014/main" id="{B78DDB09-2F1F-4EBA-965E-2070DF236B04}"/>
                </a:ext>
              </a:extLst>
            </p:cNvPr>
            <p:cNvSpPr/>
            <p:nvPr/>
          </p:nvSpPr>
          <p:spPr>
            <a:xfrm>
              <a:off x="1472922" y="3038073"/>
              <a:ext cx="1199681" cy="1191491"/>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8" name="Oval 17">
              <a:extLst>
                <a:ext uri="{FF2B5EF4-FFF2-40B4-BE49-F238E27FC236}">
                  <a16:creationId xmlns:a16="http://schemas.microsoft.com/office/drawing/2014/main" id="{F416E9F2-B629-4375-AFA2-C2E881847449}"/>
                </a:ext>
              </a:extLst>
            </p:cNvPr>
            <p:cNvSpPr/>
            <p:nvPr/>
          </p:nvSpPr>
          <p:spPr>
            <a:xfrm>
              <a:off x="1472922" y="4303760"/>
              <a:ext cx="1199681" cy="1191491"/>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9" name="Oval 18">
              <a:extLst>
                <a:ext uri="{FF2B5EF4-FFF2-40B4-BE49-F238E27FC236}">
                  <a16:creationId xmlns:a16="http://schemas.microsoft.com/office/drawing/2014/main" id="{A67DFFF2-295A-437D-86EC-C4F235D01E20}"/>
                </a:ext>
              </a:extLst>
            </p:cNvPr>
            <p:cNvSpPr/>
            <p:nvPr/>
          </p:nvSpPr>
          <p:spPr>
            <a:xfrm>
              <a:off x="1472922" y="5569447"/>
              <a:ext cx="1199681" cy="1191491"/>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TextBox 9">
              <a:extLst>
                <a:ext uri="{FF2B5EF4-FFF2-40B4-BE49-F238E27FC236}">
                  <a16:creationId xmlns:a16="http://schemas.microsoft.com/office/drawing/2014/main" id="{9C49F0DA-E7FB-43FC-A291-E91D295F75B3}"/>
                </a:ext>
              </a:extLst>
            </p:cNvPr>
            <p:cNvSpPr txBox="1"/>
            <p:nvPr/>
          </p:nvSpPr>
          <p:spPr>
            <a:xfrm>
              <a:off x="1557881" y="2077660"/>
              <a:ext cx="1029762" cy="461665"/>
            </a:xfrm>
            <a:prstGeom prst="rect">
              <a:avLst/>
            </a:prstGeom>
            <a:noFill/>
          </p:spPr>
          <p:txBody>
            <a:bodyPr wrap="square" rtlCol="0">
              <a:spAutoFit/>
            </a:bodyPr>
            <a:lstStyle/>
            <a:p>
              <a:r>
                <a:rPr lang="en-US" sz="2400" b="1" dirty="0">
                  <a:solidFill>
                    <a:schemeClr val="bg1"/>
                  </a:solidFill>
                </a:rPr>
                <a:t>Create</a:t>
              </a:r>
              <a:endParaRPr lang="en-IN" sz="2400" b="1" dirty="0">
                <a:solidFill>
                  <a:schemeClr val="bg1"/>
                </a:solidFill>
              </a:endParaRPr>
            </a:p>
          </p:txBody>
        </p:sp>
        <p:sp>
          <p:nvSpPr>
            <p:cNvPr id="20" name="TextBox 19">
              <a:extLst>
                <a:ext uri="{FF2B5EF4-FFF2-40B4-BE49-F238E27FC236}">
                  <a16:creationId xmlns:a16="http://schemas.microsoft.com/office/drawing/2014/main" id="{5AAE6DE7-7351-429D-8520-7B50D4B7B1A9}"/>
                </a:ext>
              </a:extLst>
            </p:cNvPr>
            <p:cNvSpPr txBox="1"/>
            <p:nvPr/>
          </p:nvSpPr>
          <p:spPr>
            <a:xfrm>
              <a:off x="1642841" y="3402985"/>
              <a:ext cx="1029762" cy="461665"/>
            </a:xfrm>
            <a:prstGeom prst="rect">
              <a:avLst/>
            </a:prstGeom>
            <a:noFill/>
          </p:spPr>
          <p:txBody>
            <a:bodyPr wrap="square" rtlCol="0">
              <a:spAutoFit/>
            </a:bodyPr>
            <a:lstStyle/>
            <a:p>
              <a:r>
                <a:rPr lang="en-US" sz="2400" b="1" dirty="0">
                  <a:solidFill>
                    <a:schemeClr val="bg1"/>
                  </a:solidFill>
                </a:rPr>
                <a:t>Alter</a:t>
              </a:r>
              <a:endParaRPr lang="en-IN" sz="2400" b="1" dirty="0">
                <a:solidFill>
                  <a:schemeClr val="bg1"/>
                </a:solidFill>
              </a:endParaRPr>
            </a:p>
          </p:txBody>
        </p:sp>
        <p:sp>
          <p:nvSpPr>
            <p:cNvPr id="21" name="TextBox 20">
              <a:extLst>
                <a:ext uri="{FF2B5EF4-FFF2-40B4-BE49-F238E27FC236}">
                  <a16:creationId xmlns:a16="http://schemas.microsoft.com/office/drawing/2014/main" id="{38AC494B-4487-498B-9DF7-A840AC68AB33}"/>
                </a:ext>
              </a:extLst>
            </p:cNvPr>
            <p:cNvSpPr txBox="1"/>
            <p:nvPr/>
          </p:nvSpPr>
          <p:spPr>
            <a:xfrm>
              <a:off x="1642841" y="4668672"/>
              <a:ext cx="861320" cy="461665"/>
            </a:xfrm>
            <a:prstGeom prst="rect">
              <a:avLst/>
            </a:prstGeom>
            <a:noFill/>
          </p:spPr>
          <p:txBody>
            <a:bodyPr wrap="square" rtlCol="0">
              <a:spAutoFit/>
            </a:bodyPr>
            <a:lstStyle/>
            <a:p>
              <a:r>
                <a:rPr lang="en-US" sz="2400" b="1" dirty="0">
                  <a:solidFill>
                    <a:schemeClr val="bg1"/>
                  </a:solidFill>
                </a:rPr>
                <a:t>Drop</a:t>
              </a:r>
              <a:endParaRPr lang="en-IN" sz="2400" b="1" dirty="0">
                <a:solidFill>
                  <a:schemeClr val="bg1"/>
                </a:solidFill>
              </a:endParaRPr>
            </a:p>
          </p:txBody>
        </p:sp>
        <p:sp>
          <p:nvSpPr>
            <p:cNvPr id="22" name="TextBox 21">
              <a:extLst>
                <a:ext uri="{FF2B5EF4-FFF2-40B4-BE49-F238E27FC236}">
                  <a16:creationId xmlns:a16="http://schemas.microsoft.com/office/drawing/2014/main" id="{0648742C-729A-4500-A6CC-84A36A89CB09}"/>
                </a:ext>
              </a:extLst>
            </p:cNvPr>
            <p:cNvSpPr txBox="1"/>
            <p:nvPr/>
          </p:nvSpPr>
          <p:spPr>
            <a:xfrm>
              <a:off x="1469404" y="5934359"/>
              <a:ext cx="1337719" cy="461665"/>
            </a:xfrm>
            <a:prstGeom prst="rect">
              <a:avLst/>
            </a:prstGeom>
            <a:noFill/>
          </p:spPr>
          <p:txBody>
            <a:bodyPr wrap="square" rtlCol="0">
              <a:spAutoFit/>
            </a:bodyPr>
            <a:lstStyle/>
            <a:p>
              <a:r>
                <a:rPr lang="en-US" sz="2400" b="1" dirty="0">
                  <a:solidFill>
                    <a:schemeClr val="bg1"/>
                  </a:solidFill>
                </a:rPr>
                <a:t>Truncate</a:t>
              </a:r>
              <a:endParaRPr lang="en-IN" sz="2400" b="1" dirty="0">
                <a:solidFill>
                  <a:schemeClr val="bg1"/>
                </a:solidFill>
              </a:endParaRPr>
            </a:p>
          </p:txBody>
        </p:sp>
      </p:grpSp>
      <p:sp>
        <p:nvSpPr>
          <p:cNvPr id="14" name="Rectangle 13">
            <a:extLst>
              <a:ext uri="{FF2B5EF4-FFF2-40B4-BE49-F238E27FC236}">
                <a16:creationId xmlns:a16="http://schemas.microsoft.com/office/drawing/2014/main" id="{207D4C52-DA0F-4890-BF45-CE7EDD7D547C}"/>
              </a:ext>
            </a:extLst>
          </p:cNvPr>
          <p:cNvSpPr/>
          <p:nvPr/>
        </p:nvSpPr>
        <p:spPr>
          <a:xfrm>
            <a:off x="2741621" y="1989745"/>
            <a:ext cx="3746923" cy="400110"/>
          </a:xfrm>
          <a:prstGeom prst="rect">
            <a:avLst/>
          </a:prstGeom>
        </p:spPr>
        <p:txBody>
          <a:bodyPr wrap="none">
            <a:spAutoFit/>
          </a:bodyPr>
          <a:lstStyle/>
          <a:p>
            <a:r>
              <a:rPr lang="en-IN" sz="2000" dirty="0">
                <a:solidFill>
                  <a:schemeClr val="bg1"/>
                </a:solidFill>
              </a:rPr>
              <a:t>Create the database or its objects.</a:t>
            </a:r>
          </a:p>
        </p:txBody>
      </p:sp>
      <p:sp>
        <p:nvSpPr>
          <p:cNvPr id="15" name="Rectangle 14">
            <a:extLst>
              <a:ext uri="{FF2B5EF4-FFF2-40B4-BE49-F238E27FC236}">
                <a16:creationId xmlns:a16="http://schemas.microsoft.com/office/drawing/2014/main" id="{53BE353D-8FE3-4F73-98FA-A2D5312EC58A}"/>
              </a:ext>
            </a:extLst>
          </p:cNvPr>
          <p:cNvSpPr/>
          <p:nvPr/>
        </p:nvSpPr>
        <p:spPr>
          <a:xfrm>
            <a:off x="2714756" y="4497348"/>
            <a:ext cx="3871829" cy="707886"/>
          </a:xfrm>
          <a:prstGeom prst="rect">
            <a:avLst/>
          </a:prstGeom>
        </p:spPr>
        <p:txBody>
          <a:bodyPr wrap="none">
            <a:spAutoFit/>
          </a:bodyPr>
          <a:lstStyle/>
          <a:p>
            <a:r>
              <a:rPr lang="en-IN" sz="2000" dirty="0">
                <a:solidFill>
                  <a:schemeClr val="bg1"/>
                </a:solidFill>
              </a:rPr>
              <a:t>Use the DROP command to remove</a:t>
            </a:r>
          </a:p>
          <a:p>
            <a:r>
              <a:rPr lang="en-IN" sz="2000" dirty="0">
                <a:solidFill>
                  <a:schemeClr val="bg1"/>
                </a:solidFill>
              </a:rPr>
              <a:t> objects from the database.</a:t>
            </a:r>
          </a:p>
        </p:txBody>
      </p:sp>
      <p:sp>
        <p:nvSpPr>
          <p:cNvPr id="23" name="Rectangle 22">
            <a:extLst>
              <a:ext uri="{FF2B5EF4-FFF2-40B4-BE49-F238E27FC236}">
                <a16:creationId xmlns:a16="http://schemas.microsoft.com/office/drawing/2014/main" id="{A7C42523-6623-434D-A7BE-6FD649225163}"/>
              </a:ext>
            </a:extLst>
          </p:cNvPr>
          <p:cNvSpPr/>
          <p:nvPr/>
        </p:nvSpPr>
        <p:spPr>
          <a:xfrm>
            <a:off x="2741621" y="3234902"/>
            <a:ext cx="4083041" cy="707886"/>
          </a:xfrm>
          <a:prstGeom prst="rect">
            <a:avLst/>
          </a:prstGeom>
        </p:spPr>
        <p:txBody>
          <a:bodyPr wrap="none">
            <a:spAutoFit/>
          </a:bodyPr>
          <a:lstStyle/>
          <a:p>
            <a:r>
              <a:rPr lang="en-IN" sz="2000" dirty="0">
                <a:solidFill>
                  <a:schemeClr val="bg1"/>
                </a:solidFill>
              </a:rPr>
              <a:t>This is used to change the database’s </a:t>
            </a:r>
          </a:p>
          <a:p>
            <a:r>
              <a:rPr lang="en-IN" sz="2000" dirty="0">
                <a:solidFill>
                  <a:schemeClr val="bg1"/>
                </a:solidFill>
              </a:rPr>
              <a:t>structure</a:t>
            </a:r>
          </a:p>
        </p:txBody>
      </p:sp>
      <p:sp>
        <p:nvSpPr>
          <p:cNvPr id="24" name="Rectangle 23">
            <a:extLst>
              <a:ext uri="{FF2B5EF4-FFF2-40B4-BE49-F238E27FC236}">
                <a16:creationId xmlns:a16="http://schemas.microsoft.com/office/drawing/2014/main" id="{21B16139-67EC-4DE5-A832-0D36528B6C16}"/>
              </a:ext>
            </a:extLst>
          </p:cNvPr>
          <p:cNvSpPr/>
          <p:nvPr/>
        </p:nvSpPr>
        <p:spPr>
          <a:xfrm>
            <a:off x="2715679" y="5801454"/>
            <a:ext cx="4013406" cy="707886"/>
          </a:xfrm>
          <a:prstGeom prst="rect">
            <a:avLst/>
          </a:prstGeom>
        </p:spPr>
        <p:txBody>
          <a:bodyPr wrap="none">
            <a:spAutoFit/>
          </a:bodyPr>
          <a:lstStyle/>
          <a:p>
            <a:r>
              <a:rPr lang="en-IN" sz="2000" dirty="0">
                <a:solidFill>
                  <a:schemeClr val="bg1"/>
                </a:solidFill>
              </a:rPr>
              <a:t>Used to eliminate every record from </a:t>
            </a:r>
          </a:p>
          <a:p>
            <a:r>
              <a:rPr lang="en-IN" sz="2000" dirty="0">
                <a:solidFill>
                  <a:schemeClr val="bg1"/>
                </a:solidFill>
              </a:rPr>
              <a:t>a table</a:t>
            </a:r>
          </a:p>
        </p:txBody>
      </p:sp>
      <p:cxnSp>
        <p:nvCxnSpPr>
          <p:cNvPr id="28" name="Straight Connector 27">
            <a:extLst>
              <a:ext uri="{FF2B5EF4-FFF2-40B4-BE49-F238E27FC236}">
                <a16:creationId xmlns:a16="http://schemas.microsoft.com/office/drawing/2014/main" id="{B4DE4B56-5B64-4B37-9785-0042134405C6}"/>
              </a:ext>
            </a:extLst>
          </p:cNvPr>
          <p:cNvCxnSpPr>
            <a:cxnSpLocks/>
          </p:cNvCxnSpPr>
          <p:nvPr/>
        </p:nvCxnSpPr>
        <p:spPr>
          <a:xfrm flipV="1">
            <a:off x="2522141" y="2859932"/>
            <a:ext cx="8611372" cy="3504"/>
          </a:xfrm>
          <a:prstGeom prst="line">
            <a:avLst/>
          </a:prstGeom>
          <a:ln w="381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46D0B1-EF92-4DE9-8BA3-2E695717F843}"/>
              </a:ext>
            </a:extLst>
          </p:cNvPr>
          <p:cNvCxnSpPr>
            <a:cxnSpLocks/>
          </p:cNvCxnSpPr>
          <p:nvPr/>
        </p:nvCxnSpPr>
        <p:spPr>
          <a:xfrm flipV="1">
            <a:off x="2522141" y="5467325"/>
            <a:ext cx="8611372" cy="3504"/>
          </a:xfrm>
          <a:prstGeom prst="line">
            <a:avLst/>
          </a:prstGeom>
          <a:ln w="381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9CA78C-5645-4A65-8A6D-D45B8B6D7A31}"/>
              </a:ext>
            </a:extLst>
          </p:cNvPr>
          <p:cNvCxnSpPr>
            <a:cxnSpLocks/>
          </p:cNvCxnSpPr>
          <p:nvPr/>
        </p:nvCxnSpPr>
        <p:spPr>
          <a:xfrm flipV="1">
            <a:off x="2522141" y="4231755"/>
            <a:ext cx="8611372" cy="3504"/>
          </a:xfrm>
          <a:prstGeom prst="line">
            <a:avLst/>
          </a:prstGeom>
          <a:ln w="381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CF2DD5E-620A-4DA9-BBB6-016D76DB60F9}"/>
              </a:ext>
            </a:extLst>
          </p:cNvPr>
          <p:cNvCxnSpPr/>
          <p:nvPr/>
        </p:nvCxnSpPr>
        <p:spPr>
          <a:xfrm>
            <a:off x="6755027" y="1907769"/>
            <a:ext cx="0" cy="4810615"/>
          </a:xfrm>
          <a:prstGeom prst="line">
            <a:avLst/>
          </a:prstGeom>
          <a:ln w="28575">
            <a:solidFill>
              <a:srgbClr val="8FAADC"/>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B8ADBB1-AC50-4269-9B6A-321EC90D6D70}"/>
              </a:ext>
            </a:extLst>
          </p:cNvPr>
          <p:cNvSpPr/>
          <p:nvPr/>
        </p:nvSpPr>
        <p:spPr>
          <a:xfrm>
            <a:off x="6839987" y="1892074"/>
            <a:ext cx="3966399"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CREATE DATABASE </a:t>
            </a:r>
            <a:r>
              <a:rPr lang="en-IN" dirty="0" err="1">
                <a:solidFill>
                  <a:schemeClr val="bg1"/>
                </a:solidFill>
              </a:rPr>
              <a:t>database_name</a:t>
            </a:r>
            <a:endParaRPr lang="en-IN" dirty="0">
              <a:solidFill>
                <a:schemeClr val="bg1"/>
              </a:solidFill>
            </a:endParaRPr>
          </a:p>
          <a:p>
            <a:pPr marL="285750" indent="-285750">
              <a:buFont typeface="Arial" panose="020B0604020202020204" pitchFamily="34" charset="0"/>
              <a:buChar char="•"/>
            </a:pPr>
            <a:r>
              <a:rPr lang="en-IN" dirty="0">
                <a:solidFill>
                  <a:schemeClr val="bg1"/>
                </a:solidFill>
              </a:rPr>
              <a:t>CREATE TABLE </a:t>
            </a:r>
            <a:r>
              <a:rPr lang="en-IN" dirty="0" err="1">
                <a:solidFill>
                  <a:schemeClr val="bg1"/>
                </a:solidFill>
              </a:rPr>
              <a:t>table_name</a:t>
            </a:r>
            <a:r>
              <a:rPr lang="en-IN" dirty="0">
                <a:solidFill>
                  <a:schemeClr val="bg1"/>
                </a:solidFill>
              </a:rPr>
              <a:t> (</a:t>
            </a:r>
          </a:p>
          <a:p>
            <a:r>
              <a:rPr lang="en-IN" dirty="0">
                <a:solidFill>
                  <a:schemeClr val="bg1"/>
                </a:solidFill>
              </a:rPr>
              <a:t>column1 datatype,...);</a:t>
            </a:r>
          </a:p>
        </p:txBody>
      </p:sp>
      <p:sp>
        <p:nvSpPr>
          <p:cNvPr id="38" name="Rectangle 37">
            <a:extLst>
              <a:ext uri="{FF2B5EF4-FFF2-40B4-BE49-F238E27FC236}">
                <a16:creationId xmlns:a16="http://schemas.microsoft.com/office/drawing/2014/main" id="{E2790C9F-B836-46AE-9F1F-E4D15D61D59B}"/>
              </a:ext>
            </a:extLst>
          </p:cNvPr>
          <p:cNvSpPr/>
          <p:nvPr/>
        </p:nvSpPr>
        <p:spPr>
          <a:xfrm>
            <a:off x="6839987" y="4528126"/>
            <a:ext cx="3899333"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DROP DATABASE </a:t>
            </a:r>
            <a:r>
              <a:rPr lang="en-IN" dirty="0" err="1">
                <a:solidFill>
                  <a:schemeClr val="bg1"/>
                </a:solidFill>
              </a:rPr>
              <a:t>database_name</a:t>
            </a:r>
            <a:r>
              <a:rPr lang="en-IN" dirty="0">
                <a:solidFill>
                  <a:schemeClr val="bg1"/>
                </a:solidFill>
              </a:rPr>
              <a:t>;</a:t>
            </a:r>
          </a:p>
          <a:p>
            <a:pPr marL="285750" indent="-285750">
              <a:buFont typeface="Arial" panose="020B0604020202020204" pitchFamily="34" charset="0"/>
              <a:buChar char="•"/>
            </a:pPr>
            <a:r>
              <a:rPr lang="en-IN" dirty="0">
                <a:solidFill>
                  <a:schemeClr val="bg1"/>
                </a:solidFill>
              </a:rPr>
              <a:t>DROP TABLE </a:t>
            </a:r>
            <a:r>
              <a:rPr lang="en-IN" dirty="0" err="1">
                <a:solidFill>
                  <a:schemeClr val="bg1"/>
                </a:solidFill>
              </a:rPr>
              <a:t>table_name</a:t>
            </a:r>
            <a:r>
              <a:rPr lang="en-IN" dirty="0">
                <a:solidFill>
                  <a:schemeClr val="bg1"/>
                </a:solidFill>
              </a:rPr>
              <a:t>;</a:t>
            </a:r>
          </a:p>
        </p:txBody>
      </p:sp>
      <p:sp>
        <p:nvSpPr>
          <p:cNvPr id="39" name="Rectangle 38">
            <a:extLst>
              <a:ext uri="{FF2B5EF4-FFF2-40B4-BE49-F238E27FC236}">
                <a16:creationId xmlns:a16="http://schemas.microsoft.com/office/drawing/2014/main" id="{F7C9CE6C-4E5B-4D11-95F5-549B984210EF}"/>
              </a:ext>
            </a:extLst>
          </p:cNvPr>
          <p:cNvSpPr/>
          <p:nvPr/>
        </p:nvSpPr>
        <p:spPr>
          <a:xfrm>
            <a:off x="6780970" y="2927126"/>
            <a:ext cx="5068127" cy="1323439"/>
          </a:xfrm>
          <a:prstGeom prst="rect">
            <a:avLst/>
          </a:prstGeom>
        </p:spPr>
        <p:txBody>
          <a:bodyPr wrap="square">
            <a:spAutoFit/>
          </a:bodyPr>
          <a:lstStyle/>
          <a:p>
            <a:pPr marL="285750" indent="-285750">
              <a:buFont typeface="Arial" panose="020B0604020202020204" pitchFamily="34" charset="0"/>
              <a:buChar char="•"/>
            </a:pPr>
            <a:r>
              <a:rPr lang="en-IN" sz="1600" dirty="0">
                <a:solidFill>
                  <a:schemeClr val="bg1"/>
                </a:solidFill>
              </a:rPr>
              <a:t>ALTER TABLE </a:t>
            </a:r>
            <a:r>
              <a:rPr lang="en-IN" sz="1600" dirty="0" err="1">
                <a:solidFill>
                  <a:schemeClr val="bg1"/>
                </a:solidFill>
              </a:rPr>
              <a:t>table_name</a:t>
            </a:r>
            <a:r>
              <a:rPr lang="en-IN" sz="1600" dirty="0">
                <a:solidFill>
                  <a:schemeClr val="bg1"/>
                </a:solidFill>
              </a:rPr>
              <a:t> ADD </a:t>
            </a:r>
            <a:r>
              <a:rPr lang="en-IN" sz="1600" dirty="0" err="1">
                <a:solidFill>
                  <a:schemeClr val="bg1"/>
                </a:solidFill>
              </a:rPr>
              <a:t>column_name</a:t>
            </a:r>
            <a:r>
              <a:rPr lang="en-IN" sz="1600" dirty="0">
                <a:solidFill>
                  <a:schemeClr val="bg1"/>
                </a:solidFill>
              </a:rPr>
              <a:t> datatype;</a:t>
            </a:r>
          </a:p>
          <a:p>
            <a:pPr marL="285750" indent="-285750">
              <a:buFont typeface="Arial" panose="020B0604020202020204" pitchFamily="34" charset="0"/>
              <a:buChar char="•"/>
            </a:pPr>
            <a:r>
              <a:rPr lang="en-IN" sz="1600" dirty="0">
                <a:solidFill>
                  <a:schemeClr val="bg1"/>
                </a:solidFill>
              </a:rPr>
              <a:t>ALTER TABLE </a:t>
            </a:r>
            <a:r>
              <a:rPr lang="en-IN" sz="1600" dirty="0" err="1">
                <a:solidFill>
                  <a:schemeClr val="bg1"/>
                </a:solidFill>
              </a:rPr>
              <a:t>table_name</a:t>
            </a:r>
            <a:r>
              <a:rPr lang="en-IN" sz="1600" dirty="0">
                <a:solidFill>
                  <a:schemeClr val="bg1"/>
                </a:solidFill>
              </a:rPr>
              <a:t> DROP COLUMN </a:t>
            </a:r>
            <a:r>
              <a:rPr lang="en-IN" sz="1600" dirty="0" err="1">
                <a:solidFill>
                  <a:schemeClr val="bg1"/>
                </a:solidFill>
              </a:rPr>
              <a:t>column_name</a:t>
            </a:r>
            <a:r>
              <a:rPr lang="en-IN" sz="1600" dirty="0">
                <a:solidFill>
                  <a:schemeClr val="bg1"/>
                </a:solidFill>
              </a:rPr>
              <a:t>;</a:t>
            </a:r>
          </a:p>
          <a:p>
            <a:pPr marL="285750" indent="-285750">
              <a:buFont typeface="Arial" panose="020B0604020202020204" pitchFamily="34" charset="0"/>
              <a:buChar char="•"/>
            </a:pPr>
            <a:r>
              <a:rPr lang="en-IN" sz="1600" dirty="0">
                <a:solidFill>
                  <a:schemeClr val="bg1"/>
                </a:solidFill>
              </a:rPr>
              <a:t>ALTER TABLE </a:t>
            </a:r>
            <a:r>
              <a:rPr lang="en-IN" sz="1600" dirty="0" err="1">
                <a:solidFill>
                  <a:schemeClr val="bg1"/>
                </a:solidFill>
              </a:rPr>
              <a:t>table_name</a:t>
            </a:r>
            <a:r>
              <a:rPr lang="en-IN" sz="1600" dirty="0">
                <a:solidFill>
                  <a:schemeClr val="bg1"/>
                </a:solidFill>
              </a:rPr>
              <a:t> MODIFY </a:t>
            </a:r>
            <a:r>
              <a:rPr lang="en-IN" sz="1600" dirty="0" err="1">
                <a:solidFill>
                  <a:schemeClr val="bg1"/>
                </a:solidFill>
              </a:rPr>
              <a:t>column_name</a:t>
            </a:r>
            <a:r>
              <a:rPr lang="en-IN" sz="1600" dirty="0">
                <a:solidFill>
                  <a:schemeClr val="bg1"/>
                </a:solidFill>
              </a:rPr>
              <a:t> datatype;</a:t>
            </a:r>
          </a:p>
        </p:txBody>
      </p:sp>
      <p:sp>
        <p:nvSpPr>
          <p:cNvPr id="40" name="Rectangle 39">
            <a:extLst>
              <a:ext uri="{FF2B5EF4-FFF2-40B4-BE49-F238E27FC236}">
                <a16:creationId xmlns:a16="http://schemas.microsoft.com/office/drawing/2014/main" id="{BC292AEF-E41C-4FF7-9327-C8C55255E59B}"/>
              </a:ext>
            </a:extLst>
          </p:cNvPr>
          <p:cNvSpPr/>
          <p:nvPr/>
        </p:nvSpPr>
        <p:spPr>
          <a:xfrm>
            <a:off x="6824662" y="5889218"/>
            <a:ext cx="3322961" cy="369332"/>
          </a:xfrm>
          <a:prstGeom prst="rect">
            <a:avLst/>
          </a:prstGeom>
        </p:spPr>
        <p:txBody>
          <a:bodyPr wrap="none">
            <a:spAutoFit/>
          </a:bodyPr>
          <a:lstStyle/>
          <a:p>
            <a:pPr marL="285750" indent="-285750">
              <a:buFont typeface="Arial" panose="020B0604020202020204" pitchFamily="34" charset="0"/>
              <a:buChar char="•"/>
            </a:pPr>
            <a:r>
              <a:rPr lang="en-IN" dirty="0">
                <a:solidFill>
                  <a:schemeClr val="bg1"/>
                </a:solidFill>
              </a:rPr>
              <a:t>TRUNCATE TABLE </a:t>
            </a:r>
            <a:r>
              <a:rPr lang="en-IN" dirty="0" err="1">
                <a:solidFill>
                  <a:schemeClr val="bg1"/>
                </a:solidFill>
              </a:rPr>
              <a:t>table_name</a:t>
            </a:r>
            <a:r>
              <a:rPr lang="en-IN" dirty="0">
                <a:solidFill>
                  <a:schemeClr val="bg1"/>
                </a:solidFill>
              </a:rPr>
              <a:t>;</a:t>
            </a:r>
          </a:p>
        </p:txBody>
      </p:sp>
      <p:sp>
        <p:nvSpPr>
          <p:cNvPr id="2" name="Footer Placeholder 1">
            <a:extLst>
              <a:ext uri="{FF2B5EF4-FFF2-40B4-BE49-F238E27FC236}">
                <a16:creationId xmlns:a16="http://schemas.microsoft.com/office/drawing/2014/main" id="{3B84090E-B023-E2C5-B7F1-D5566C7BA3C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153684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014275" y="87822"/>
            <a:ext cx="1058487" cy="461665"/>
          </a:xfrm>
          <a:prstGeom prst="rect">
            <a:avLst/>
          </a:prstGeom>
          <a:noFill/>
        </p:spPr>
        <p:txBody>
          <a:bodyPr wrap="square" rtlCol="0">
            <a:spAutoFit/>
          </a:bodyPr>
          <a:lstStyle/>
          <a:p>
            <a:r>
              <a:rPr lang="en-US" sz="2400" b="1" dirty="0">
                <a:solidFill>
                  <a:schemeClr val="bg1"/>
                </a:solidFill>
              </a:rPr>
              <a:t>DML</a:t>
            </a:r>
            <a:endParaRPr lang="en-IN" sz="2400" b="1" dirty="0">
              <a:solidFill>
                <a:schemeClr val="bg1"/>
              </a:solidFill>
            </a:endParaRPr>
          </a:p>
        </p:txBody>
      </p:sp>
      <p:sp>
        <p:nvSpPr>
          <p:cNvPr id="6" name="Rectangle 5">
            <a:extLst>
              <a:ext uri="{FF2B5EF4-FFF2-40B4-BE49-F238E27FC236}">
                <a16:creationId xmlns:a16="http://schemas.microsoft.com/office/drawing/2014/main" id="{2575C131-0C3A-4584-9D18-6456BD20C313}"/>
              </a:ext>
            </a:extLst>
          </p:cNvPr>
          <p:cNvSpPr/>
          <p:nvPr/>
        </p:nvSpPr>
        <p:spPr>
          <a:xfrm>
            <a:off x="1163782" y="534974"/>
            <a:ext cx="10145902" cy="1015663"/>
          </a:xfrm>
          <a:prstGeom prst="rect">
            <a:avLst/>
          </a:prstGeom>
        </p:spPr>
        <p:txBody>
          <a:bodyPr wrap="square">
            <a:spAutoFit/>
          </a:bodyPr>
          <a:lstStyle/>
          <a:p>
            <a:r>
              <a:rPr lang="en-US" sz="2000" dirty="0">
                <a:solidFill>
                  <a:schemeClr val="bg1"/>
                </a:solidFill>
              </a:rPr>
              <a:t>SQL statements are part of the DML which is used to manipulate data that is present in data-</a:t>
            </a:r>
          </a:p>
          <a:p>
            <a:r>
              <a:rPr lang="en-US" sz="2000" dirty="0">
                <a:solidFill>
                  <a:schemeClr val="bg1"/>
                </a:solidFill>
              </a:rPr>
              <a:t>bases. </a:t>
            </a:r>
          </a:p>
          <a:p>
            <a:r>
              <a:rPr lang="en-US" sz="2000" dirty="0">
                <a:solidFill>
                  <a:schemeClr val="bg1"/>
                </a:solidFill>
              </a:rPr>
              <a:t>It is part of the SQL statement in charge of managing database and data access. </a:t>
            </a:r>
            <a:endParaRPr lang="en-IN" sz="2000" dirty="0">
              <a:solidFill>
                <a:schemeClr val="bg1"/>
              </a:solidFill>
            </a:endParaRPr>
          </a:p>
        </p:txBody>
      </p:sp>
      <p:grpSp>
        <p:nvGrpSpPr>
          <p:cNvPr id="11" name="Group 10">
            <a:extLst>
              <a:ext uri="{FF2B5EF4-FFF2-40B4-BE49-F238E27FC236}">
                <a16:creationId xmlns:a16="http://schemas.microsoft.com/office/drawing/2014/main" id="{077FEC8A-BACD-4585-88D0-338DA9F5BDF9}"/>
              </a:ext>
            </a:extLst>
          </p:cNvPr>
          <p:cNvGrpSpPr/>
          <p:nvPr/>
        </p:nvGrpSpPr>
        <p:grpSpPr>
          <a:xfrm>
            <a:off x="1364946" y="1671945"/>
            <a:ext cx="1376675" cy="4681525"/>
            <a:chOff x="1430448" y="1714499"/>
            <a:chExt cx="1376675" cy="4681525"/>
          </a:xfrm>
        </p:grpSpPr>
        <p:sp>
          <p:nvSpPr>
            <p:cNvPr id="8" name="Oval 7">
              <a:extLst>
                <a:ext uri="{FF2B5EF4-FFF2-40B4-BE49-F238E27FC236}">
                  <a16:creationId xmlns:a16="http://schemas.microsoft.com/office/drawing/2014/main" id="{2E4A2C06-EE90-42BE-A682-B75E8020EFA2}"/>
                </a:ext>
              </a:extLst>
            </p:cNvPr>
            <p:cNvSpPr/>
            <p:nvPr/>
          </p:nvSpPr>
          <p:spPr>
            <a:xfrm>
              <a:off x="1472922" y="1714499"/>
              <a:ext cx="1334185" cy="1277367"/>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6" name="Oval 15">
              <a:extLst>
                <a:ext uri="{FF2B5EF4-FFF2-40B4-BE49-F238E27FC236}">
                  <a16:creationId xmlns:a16="http://schemas.microsoft.com/office/drawing/2014/main" id="{B78DDB09-2F1F-4EBA-965E-2070DF236B04}"/>
                </a:ext>
              </a:extLst>
            </p:cNvPr>
            <p:cNvSpPr/>
            <p:nvPr/>
          </p:nvSpPr>
          <p:spPr>
            <a:xfrm>
              <a:off x="1430448" y="3157708"/>
              <a:ext cx="1334185" cy="1220747"/>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8" name="Oval 17">
              <a:extLst>
                <a:ext uri="{FF2B5EF4-FFF2-40B4-BE49-F238E27FC236}">
                  <a16:creationId xmlns:a16="http://schemas.microsoft.com/office/drawing/2014/main" id="{F416E9F2-B629-4375-AFA2-C2E881847449}"/>
                </a:ext>
              </a:extLst>
            </p:cNvPr>
            <p:cNvSpPr/>
            <p:nvPr/>
          </p:nvSpPr>
          <p:spPr>
            <a:xfrm>
              <a:off x="1472925" y="4698660"/>
              <a:ext cx="1334182" cy="1324480"/>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TextBox 9">
              <a:extLst>
                <a:ext uri="{FF2B5EF4-FFF2-40B4-BE49-F238E27FC236}">
                  <a16:creationId xmlns:a16="http://schemas.microsoft.com/office/drawing/2014/main" id="{9C49F0DA-E7FB-43FC-A291-E91D295F75B3}"/>
                </a:ext>
              </a:extLst>
            </p:cNvPr>
            <p:cNvSpPr txBox="1"/>
            <p:nvPr/>
          </p:nvSpPr>
          <p:spPr>
            <a:xfrm>
              <a:off x="1679631" y="2077660"/>
              <a:ext cx="1029762" cy="461665"/>
            </a:xfrm>
            <a:prstGeom prst="rect">
              <a:avLst/>
            </a:prstGeom>
            <a:noFill/>
          </p:spPr>
          <p:txBody>
            <a:bodyPr wrap="square" rtlCol="0">
              <a:spAutoFit/>
            </a:bodyPr>
            <a:lstStyle/>
            <a:p>
              <a:r>
                <a:rPr lang="en-US" sz="2400" b="1" dirty="0">
                  <a:solidFill>
                    <a:schemeClr val="bg1"/>
                  </a:solidFill>
                </a:rPr>
                <a:t>Insert</a:t>
              </a:r>
              <a:endParaRPr lang="en-IN" sz="2400" b="1" dirty="0">
                <a:solidFill>
                  <a:schemeClr val="bg1"/>
                </a:solidFill>
              </a:endParaRPr>
            </a:p>
          </p:txBody>
        </p:sp>
        <p:sp>
          <p:nvSpPr>
            <p:cNvPr id="20" name="TextBox 19">
              <a:extLst>
                <a:ext uri="{FF2B5EF4-FFF2-40B4-BE49-F238E27FC236}">
                  <a16:creationId xmlns:a16="http://schemas.microsoft.com/office/drawing/2014/main" id="{5AAE6DE7-7351-429D-8520-7B50D4B7B1A9}"/>
                </a:ext>
              </a:extLst>
            </p:cNvPr>
            <p:cNvSpPr txBox="1"/>
            <p:nvPr/>
          </p:nvSpPr>
          <p:spPr>
            <a:xfrm>
              <a:off x="1509600" y="3525164"/>
              <a:ext cx="1164281" cy="461665"/>
            </a:xfrm>
            <a:prstGeom prst="rect">
              <a:avLst/>
            </a:prstGeom>
            <a:noFill/>
          </p:spPr>
          <p:txBody>
            <a:bodyPr wrap="square" rtlCol="0">
              <a:spAutoFit/>
            </a:bodyPr>
            <a:lstStyle/>
            <a:p>
              <a:r>
                <a:rPr lang="en-US" sz="2400" b="1" dirty="0">
                  <a:solidFill>
                    <a:schemeClr val="bg1"/>
                  </a:solidFill>
                </a:rPr>
                <a:t>Update</a:t>
              </a:r>
              <a:endParaRPr lang="en-IN" sz="2400" b="1" dirty="0">
                <a:solidFill>
                  <a:schemeClr val="bg1"/>
                </a:solidFill>
              </a:endParaRPr>
            </a:p>
          </p:txBody>
        </p:sp>
        <p:sp>
          <p:nvSpPr>
            <p:cNvPr id="21" name="TextBox 20">
              <a:extLst>
                <a:ext uri="{FF2B5EF4-FFF2-40B4-BE49-F238E27FC236}">
                  <a16:creationId xmlns:a16="http://schemas.microsoft.com/office/drawing/2014/main" id="{38AC494B-4487-498B-9DF7-A840AC68AB33}"/>
                </a:ext>
              </a:extLst>
            </p:cNvPr>
            <p:cNvSpPr txBox="1"/>
            <p:nvPr/>
          </p:nvSpPr>
          <p:spPr>
            <a:xfrm>
              <a:off x="1630072" y="5115413"/>
              <a:ext cx="1079321" cy="461665"/>
            </a:xfrm>
            <a:prstGeom prst="rect">
              <a:avLst/>
            </a:prstGeom>
            <a:noFill/>
          </p:spPr>
          <p:txBody>
            <a:bodyPr wrap="square" rtlCol="0">
              <a:spAutoFit/>
            </a:bodyPr>
            <a:lstStyle/>
            <a:p>
              <a:r>
                <a:rPr lang="en-US" sz="2400" b="1" dirty="0">
                  <a:solidFill>
                    <a:schemeClr val="bg1"/>
                  </a:solidFill>
                </a:rPr>
                <a:t>Delete</a:t>
              </a:r>
              <a:endParaRPr lang="en-IN" sz="2400" b="1" dirty="0">
                <a:solidFill>
                  <a:schemeClr val="bg1"/>
                </a:solidFill>
              </a:endParaRPr>
            </a:p>
          </p:txBody>
        </p:sp>
        <p:sp>
          <p:nvSpPr>
            <p:cNvPr id="22" name="TextBox 21">
              <a:extLst>
                <a:ext uri="{FF2B5EF4-FFF2-40B4-BE49-F238E27FC236}">
                  <a16:creationId xmlns:a16="http://schemas.microsoft.com/office/drawing/2014/main" id="{0648742C-729A-4500-A6CC-84A36A89CB09}"/>
                </a:ext>
              </a:extLst>
            </p:cNvPr>
            <p:cNvSpPr txBox="1"/>
            <p:nvPr/>
          </p:nvSpPr>
          <p:spPr>
            <a:xfrm>
              <a:off x="1469404" y="5934359"/>
              <a:ext cx="1337719" cy="461665"/>
            </a:xfrm>
            <a:prstGeom prst="rect">
              <a:avLst/>
            </a:prstGeom>
            <a:noFill/>
          </p:spPr>
          <p:txBody>
            <a:bodyPr wrap="square" rtlCol="0">
              <a:spAutoFit/>
            </a:bodyPr>
            <a:lstStyle/>
            <a:p>
              <a:endParaRPr lang="en-IN" sz="2400" b="1" dirty="0">
                <a:solidFill>
                  <a:schemeClr val="bg1"/>
                </a:solidFill>
              </a:endParaRPr>
            </a:p>
          </p:txBody>
        </p:sp>
      </p:grpSp>
      <p:sp>
        <p:nvSpPr>
          <p:cNvPr id="14" name="Rectangle 13">
            <a:extLst>
              <a:ext uri="{FF2B5EF4-FFF2-40B4-BE49-F238E27FC236}">
                <a16:creationId xmlns:a16="http://schemas.microsoft.com/office/drawing/2014/main" id="{207D4C52-DA0F-4890-BF45-CE7EDD7D547C}"/>
              </a:ext>
            </a:extLst>
          </p:cNvPr>
          <p:cNvSpPr/>
          <p:nvPr/>
        </p:nvSpPr>
        <p:spPr>
          <a:xfrm>
            <a:off x="2921737" y="2071671"/>
            <a:ext cx="3002489" cy="400110"/>
          </a:xfrm>
          <a:prstGeom prst="rect">
            <a:avLst/>
          </a:prstGeom>
        </p:spPr>
        <p:txBody>
          <a:bodyPr wrap="none">
            <a:spAutoFit/>
          </a:bodyPr>
          <a:lstStyle/>
          <a:p>
            <a:r>
              <a:rPr lang="en-US" sz="2000" dirty="0">
                <a:solidFill>
                  <a:schemeClr val="bg1"/>
                </a:solidFill>
              </a:rPr>
              <a:t> Data inserted into a table </a:t>
            </a:r>
            <a:r>
              <a:rPr lang="en-IN" sz="2000" dirty="0">
                <a:solidFill>
                  <a:schemeClr val="bg1"/>
                </a:solidFill>
              </a:rPr>
              <a:t>.</a:t>
            </a:r>
          </a:p>
        </p:txBody>
      </p:sp>
      <p:sp>
        <p:nvSpPr>
          <p:cNvPr id="15" name="Rectangle 14">
            <a:extLst>
              <a:ext uri="{FF2B5EF4-FFF2-40B4-BE49-F238E27FC236}">
                <a16:creationId xmlns:a16="http://schemas.microsoft.com/office/drawing/2014/main" id="{53BE353D-8FE3-4F73-98FA-A2D5312EC58A}"/>
              </a:ext>
            </a:extLst>
          </p:cNvPr>
          <p:cNvSpPr/>
          <p:nvPr/>
        </p:nvSpPr>
        <p:spPr>
          <a:xfrm>
            <a:off x="2921737" y="4964403"/>
            <a:ext cx="3569888" cy="707886"/>
          </a:xfrm>
          <a:prstGeom prst="rect">
            <a:avLst/>
          </a:prstGeom>
        </p:spPr>
        <p:txBody>
          <a:bodyPr wrap="none">
            <a:spAutoFit/>
          </a:bodyPr>
          <a:lstStyle/>
          <a:p>
            <a:r>
              <a:rPr lang="en-US" sz="2000" dirty="0">
                <a:solidFill>
                  <a:schemeClr val="bg1"/>
                </a:solidFill>
              </a:rPr>
              <a:t> Delete records from a database </a:t>
            </a:r>
          </a:p>
          <a:p>
            <a:r>
              <a:rPr lang="en-US" sz="2000" dirty="0">
                <a:solidFill>
                  <a:schemeClr val="bg1"/>
                </a:solidFill>
              </a:rPr>
              <a:t> table </a:t>
            </a:r>
            <a:endParaRPr lang="en-IN" sz="2000" dirty="0">
              <a:solidFill>
                <a:schemeClr val="bg1"/>
              </a:solidFill>
            </a:endParaRPr>
          </a:p>
        </p:txBody>
      </p:sp>
      <p:sp>
        <p:nvSpPr>
          <p:cNvPr id="23" name="Rectangle 22">
            <a:extLst>
              <a:ext uri="{FF2B5EF4-FFF2-40B4-BE49-F238E27FC236}">
                <a16:creationId xmlns:a16="http://schemas.microsoft.com/office/drawing/2014/main" id="{A7C42523-6623-434D-A7BE-6FD649225163}"/>
              </a:ext>
            </a:extLst>
          </p:cNvPr>
          <p:cNvSpPr/>
          <p:nvPr/>
        </p:nvSpPr>
        <p:spPr>
          <a:xfrm>
            <a:off x="2906434" y="3525472"/>
            <a:ext cx="3347648" cy="400110"/>
          </a:xfrm>
          <a:prstGeom prst="rect">
            <a:avLst/>
          </a:prstGeom>
        </p:spPr>
        <p:txBody>
          <a:bodyPr wrap="none">
            <a:spAutoFit/>
          </a:bodyPr>
          <a:lstStyle/>
          <a:p>
            <a:r>
              <a:rPr lang="en-US" sz="2000" dirty="0">
                <a:solidFill>
                  <a:schemeClr val="bg1"/>
                </a:solidFill>
              </a:rPr>
              <a:t> Table existing data is updated </a:t>
            </a:r>
            <a:endParaRPr lang="en-IN" sz="2000" dirty="0">
              <a:solidFill>
                <a:schemeClr val="bg1"/>
              </a:solidFill>
            </a:endParaRPr>
          </a:p>
        </p:txBody>
      </p:sp>
      <p:cxnSp>
        <p:nvCxnSpPr>
          <p:cNvPr id="28" name="Straight Connector 27">
            <a:extLst>
              <a:ext uri="{FF2B5EF4-FFF2-40B4-BE49-F238E27FC236}">
                <a16:creationId xmlns:a16="http://schemas.microsoft.com/office/drawing/2014/main" id="{B4DE4B56-5B64-4B37-9785-0042134405C6}"/>
              </a:ext>
            </a:extLst>
          </p:cNvPr>
          <p:cNvCxnSpPr>
            <a:cxnSpLocks/>
          </p:cNvCxnSpPr>
          <p:nvPr/>
        </p:nvCxnSpPr>
        <p:spPr>
          <a:xfrm flipV="1">
            <a:off x="2534301" y="2955213"/>
            <a:ext cx="8611372" cy="3504"/>
          </a:xfrm>
          <a:prstGeom prst="line">
            <a:avLst/>
          </a:prstGeom>
          <a:ln w="381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9CA78C-5645-4A65-8A6D-D45B8B6D7A31}"/>
              </a:ext>
            </a:extLst>
          </p:cNvPr>
          <p:cNvCxnSpPr>
            <a:cxnSpLocks/>
          </p:cNvCxnSpPr>
          <p:nvPr/>
        </p:nvCxnSpPr>
        <p:spPr>
          <a:xfrm flipV="1">
            <a:off x="2534301" y="4556460"/>
            <a:ext cx="8611372" cy="3504"/>
          </a:xfrm>
          <a:prstGeom prst="line">
            <a:avLst/>
          </a:prstGeom>
          <a:ln w="381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CF2DD5E-620A-4DA9-BBB6-016D76DB60F9}"/>
              </a:ext>
            </a:extLst>
          </p:cNvPr>
          <p:cNvCxnSpPr/>
          <p:nvPr/>
        </p:nvCxnSpPr>
        <p:spPr>
          <a:xfrm>
            <a:off x="6755027" y="1907769"/>
            <a:ext cx="0" cy="4810615"/>
          </a:xfrm>
          <a:prstGeom prst="line">
            <a:avLst/>
          </a:prstGeom>
          <a:ln w="28575">
            <a:solidFill>
              <a:srgbClr val="8FAADC"/>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B8ADBB1-AC50-4269-9B6A-321EC90D6D70}"/>
              </a:ext>
            </a:extLst>
          </p:cNvPr>
          <p:cNvSpPr/>
          <p:nvPr/>
        </p:nvSpPr>
        <p:spPr>
          <a:xfrm>
            <a:off x="6953326" y="1993443"/>
            <a:ext cx="4611198" cy="646331"/>
          </a:xfrm>
          <a:prstGeom prst="rect">
            <a:avLst/>
          </a:prstGeom>
        </p:spPr>
        <p:txBody>
          <a:bodyPr wrap="square">
            <a:spAutoFit/>
          </a:bodyPr>
          <a:lstStyle/>
          <a:p>
            <a:r>
              <a:rPr lang="en-US" dirty="0">
                <a:solidFill>
                  <a:schemeClr val="bg1"/>
                </a:solidFill>
              </a:rPr>
              <a:t>INSERT INTO </a:t>
            </a:r>
            <a:r>
              <a:rPr lang="en-US" dirty="0" err="1">
                <a:solidFill>
                  <a:schemeClr val="bg1"/>
                </a:solidFill>
              </a:rPr>
              <a:t>table_name</a:t>
            </a:r>
            <a:r>
              <a:rPr lang="en-US" dirty="0">
                <a:solidFill>
                  <a:schemeClr val="bg1"/>
                </a:solidFill>
              </a:rPr>
              <a:t> (column1, column2,..)</a:t>
            </a:r>
          </a:p>
          <a:p>
            <a:r>
              <a:rPr lang="en-US" dirty="0">
                <a:solidFill>
                  <a:schemeClr val="bg1"/>
                </a:solidFill>
              </a:rPr>
              <a:t>VALUES (value1, value2,..);</a:t>
            </a:r>
            <a:endParaRPr lang="en-IN" dirty="0">
              <a:solidFill>
                <a:schemeClr val="bg1"/>
              </a:solidFill>
            </a:endParaRPr>
          </a:p>
        </p:txBody>
      </p:sp>
      <p:sp>
        <p:nvSpPr>
          <p:cNvPr id="38" name="Rectangle 37">
            <a:extLst>
              <a:ext uri="{FF2B5EF4-FFF2-40B4-BE49-F238E27FC236}">
                <a16:creationId xmlns:a16="http://schemas.microsoft.com/office/drawing/2014/main" id="{E2790C9F-B836-46AE-9F1F-E4D15D61D59B}"/>
              </a:ext>
            </a:extLst>
          </p:cNvPr>
          <p:cNvSpPr/>
          <p:nvPr/>
        </p:nvSpPr>
        <p:spPr>
          <a:xfrm>
            <a:off x="6962331" y="4977438"/>
            <a:ext cx="3899333" cy="646331"/>
          </a:xfrm>
          <a:prstGeom prst="rect">
            <a:avLst/>
          </a:prstGeom>
        </p:spPr>
        <p:txBody>
          <a:bodyPr wrap="square">
            <a:spAutoFit/>
          </a:bodyPr>
          <a:lstStyle/>
          <a:p>
            <a:r>
              <a:rPr lang="en-US" dirty="0">
                <a:solidFill>
                  <a:schemeClr val="bg1"/>
                </a:solidFill>
              </a:rPr>
              <a:t>DELETE FROM </a:t>
            </a:r>
            <a:r>
              <a:rPr lang="en-US" dirty="0" err="1">
                <a:solidFill>
                  <a:schemeClr val="bg1"/>
                </a:solidFill>
              </a:rPr>
              <a:t>table_name</a:t>
            </a:r>
            <a:endParaRPr lang="en-US" dirty="0">
              <a:solidFill>
                <a:schemeClr val="bg1"/>
              </a:solidFill>
            </a:endParaRPr>
          </a:p>
          <a:p>
            <a:r>
              <a:rPr lang="en-US" dirty="0">
                <a:solidFill>
                  <a:schemeClr val="bg1"/>
                </a:solidFill>
              </a:rPr>
              <a:t>WHERE condition;</a:t>
            </a:r>
            <a:endParaRPr lang="en-IN" dirty="0">
              <a:solidFill>
                <a:schemeClr val="bg1"/>
              </a:solidFill>
            </a:endParaRPr>
          </a:p>
        </p:txBody>
      </p:sp>
      <p:sp>
        <p:nvSpPr>
          <p:cNvPr id="39" name="Rectangle 38">
            <a:extLst>
              <a:ext uri="{FF2B5EF4-FFF2-40B4-BE49-F238E27FC236}">
                <a16:creationId xmlns:a16="http://schemas.microsoft.com/office/drawing/2014/main" id="{F7C9CE6C-4E5B-4D11-95F5-549B984210EF}"/>
              </a:ext>
            </a:extLst>
          </p:cNvPr>
          <p:cNvSpPr/>
          <p:nvPr/>
        </p:nvSpPr>
        <p:spPr>
          <a:xfrm>
            <a:off x="6962332" y="3266918"/>
            <a:ext cx="4509232" cy="923330"/>
          </a:xfrm>
          <a:prstGeom prst="rect">
            <a:avLst/>
          </a:prstGeom>
        </p:spPr>
        <p:txBody>
          <a:bodyPr wrap="square">
            <a:spAutoFit/>
          </a:bodyPr>
          <a:lstStyle/>
          <a:p>
            <a:r>
              <a:rPr lang="en-US" dirty="0">
                <a:solidFill>
                  <a:schemeClr val="bg1"/>
                </a:solidFill>
              </a:rPr>
              <a:t>UPDATE </a:t>
            </a:r>
            <a:r>
              <a:rPr lang="en-US" dirty="0" err="1">
                <a:solidFill>
                  <a:schemeClr val="bg1"/>
                </a:solidFill>
              </a:rPr>
              <a:t>table_name</a:t>
            </a:r>
            <a:endParaRPr lang="en-US" dirty="0">
              <a:solidFill>
                <a:schemeClr val="bg1"/>
              </a:solidFill>
            </a:endParaRPr>
          </a:p>
          <a:p>
            <a:r>
              <a:rPr lang="en-US" dirty="0">
                <a:solidFill>
                  <a:schemeClr val="bg1"/>
                </a:solidFill>
              </a:rPr>
              <a:t>SET column1 = new_value1</a:t>
            </a:r>
          </a:p>
          <a:p>
            <a:r>
              <a:rPr lang="en-US" dirty="0">
                <a:solidFill>
                  <a:schemeClr val="bg1"/>
                </a:solidFill>
              </a:rPr>
              <a:t>WHERE condition;</a:t>
            </a:r>
            <a:endParaRPr lang="en-IN" dirty="0">
              <a:solidFill>
                <a:schemeClr val="bg1"/>
              </a:solidFill>
            </a:endParaRPr>
          </a:p>
        </p:txBody>
      </p:sp>
      <p:sp>
        <p:nvSpPr>
          <p:cNvPr id="2" name="Footer Placeholder 1">
            <a:extLst>
              <a:ext uri="{FF2B5EF4-FFF2-40B4-BE49-F238E27FC236}">
                <a16:creationId xmlns:a16="http://schemas.microsoft.com/office/drawing/2014/main" id="{71AC3C3D-D33F-6A43-6620-EA17380EBC10}"/>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73332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014275" y="87822"/>
            <a:ext cx="1058487" cy="461665"/>
          </a:xfrm>
          <a:prstGeom prst="rect">
            <a:avLst/>
          </a:prstGeom>
          <a:noFill/>
        </p:spPr>
        <p:txBody>
          <a:bodyPr wrap="square" rtlCol="0">
            <a:spAutoFit/>
          </a:bodyPr>
          <a:lstStyle/>
          <a:p>
            <a:r>
              <a:rPr lang="en-US" sz="2400" b="1" dirty="0">
                <a:solidFill>
                  <a:schemeClr val="bg1"/>
                </a:solidFill>
              </a:rPr>
              <a:t>DQL</a:t>
            </a:r>
            <a:endParaRPr lang="en-IN" sz="2400" b="1" dirty="0">
              <a:solidFill>
                <a:schemeClr val="bg1"/>
              </a:solidFill>
            </a:endParaRPr>
          </a:p>
        </p:txBody>
      </p:sp>
      <p:sp>
        <p:nvSpPr>
          <p:cNvPr id="6" name="Rectangle 5">
            <a:extLst>
              <a:ext uri="{FF2B5EF4-FFF2-40B4-BE49-F238E27FC236}">
                <a16:creationId xmlns:a16="http://schemas.microsoft.com/office/drawing/2014/main" id="{2575C131-0C3A-4584-9D18-6456BD20C313}"/>
              </a:ext>
            </a:extLst>
          </p:cNvPr>
          <p:cNvSpPr/>
          <p:nvPr/>
        </p:nvSpPr>
        <p:spPr>
          <a:xfrm>
            <a:off x="1163782" y="534974"/>
            <a:ext cx="10145902" cy="2862322"/>
          </a:xfrm>
          <a:prstGeom prst="rect">
            <a:avLst/>
          </a:prstGeom>
        </p:spPr>
        <p:txBody>
          <a:bodyPr wrap="square">
            <a:spAutoFit/>
          </a:bodyPr>
          <a:lstStyle/>
          <a:p>
            <a:r>
              <a:rPr lang="en-US" sz="2000" dirty="0">
                <a:solidFill>
                  <a:schemeClr val="bg1"/>
                </a:solidFill>
              </a:rPr>
              <a:t>DQL is a sublanguage of SQL that is used to query data from a database.</a:t>
            </a:r>
          </a:p>
          <a:p>
            <a:r>
              <a:rPr lang="en-US" sz="2000" dirty="0">
                <a:solidFill>
                  <a:schemeClr val="bg1"/>
                </a:solidFill>
              </a:rPr>
              <a:t>It is a declarative language, which means that you tell the database what you want, not how to</a:t>
            </a:r>
          </a:p>
          <a:p>
            <a:r>
              <a:rPr lang="en-US" sz="2000" dirty="0">
                <a:solidFill>
                  <a:schemeClr val="bg1"/>
                </a:solidFill>
              </a:rPr>
              <a:t>get it.</a:t>
            </a:r>
          </a:p>
          <a:p>
            <a:r>
              <a:rPr lang="en-US" sz="2000" dirty="0">
                <a:solidFill>
                  <a:schemeClr val="bg1"/>
                </a:solidFill>
              </a:rPr>
              <a:t>DQL statements are made up of keywords, operators, and values.</a:t>
            </a:r>
          </a:p>
          <a:p>
            <a:r>
              <a:rPr lang="en-US" sz="2000" dirty="0">
                <a:solidFill>
                  <a:schemeClr val="bg1"/>
                </a:solidFill>
              </a:rPr>
              <a:t>Some common DQL keywords include SELECT, FROM, WHERE, and ORDER BY</a:t>
            </a:r>
          </a:p>
          <a:p>
            <a:endParaRPr lang="en-US" sz="2000" dirty="0">
              <a:solidFill>
                <a:schemeClr val="bg1"/>
              </a:solidFill>
            </a:endParaRPr>
          </a:p>
          <a:p>
            <a:r>
              <a:rPr lang="en-US" sz="2000" dirty="0">
                <a:solidFill>
                  <a:schemeClr val="bg1"/>
                </a:solidFill>
              </a:rPr>
              <a:t>There are two types of inserting data—</a:t>
            </a:r>
          </a:p>
          <a:p>
            <a:pPr marL="457200" indent="-457200">
              <a:buAutoNum type="arabicPeriod"/>
            </a:pPr>
            <a:r>
              <a:rPr lang="en-US" sz="2000" dirty="0">
                <a:solidFill>
                  <a:schemeClr val="bg1"/>
                </a:solidFill>
              </a:rPr>
              <a:t>Implicit inserting – inserting data for all columns present in a table.</a:t>
            </a:r>
          </a:p>
          <a:p>
            <a:pPr marL="457200" indent="-457200">
              <a:buAutoNum type="arabicPeriod"/>
            </a:pPr>
            <a:r>
              <a:rPr lang="en-US" sz="2000" dirty="0">
                <a:solidFill>
                  <a:schemeClr val="bg1"/>
                </a:solidFill>
              </a:rPr>
              <a:t>Explicit inserting – inserting data only in a specific column</a:t>
            </a:r>
            <a:endParaRPr lang="en-IN" sz="2000" dirty="0">
              <a:solidFill>
                <a:schemeClr val="bg1"/>
              </a:solidFill>
            </a:endParaRPr>
          </a:p>
        </p:txBody>
      </p:sp>
      <p:grpSp>
        <p:nvGrpSpPr>
          <p:cNvPr id="18" name="Group 17"/>
          <p:cNvGrpSpPr/>
          <p:nvPr/>
        </p:nvGrpSpPr>
        <p:grpSpPr>
          <a:xfrm>
            <a:off x="1312695" y="4134057"/>
            <a:ext cx="1407341" cy="1287832"/>
            <a:chOff x="1312695" y="3663794"/>
            <a:chExt cx="1407341" cy="1287832"/>
          </a:xfrm>
        </p:grpSpPr>
        <p:sp>
          <p:nvSpPr>
            <p:cNvPr id="16" name="Oval 15">
              <a:extLst>
                <a:ext uri="{FF2B5EF4-FFF2-40B4-BE49-F238E27FC236}">
                  <a16:creationId xmlns:a16="http://schemas.microsoft.com/office/drawing/2014/main" id="{B78DDB09-2F1F-4EBA-965E-2070DF236B04}"/>
                </a:ext>
              </a:extLst>
            </p:cNvPr>
            <p:cNvSpPr/>
            <p:nvPr/>
          </p:nvSpPr>
          <p:spPr>
            <a:xfrm>
              <a:off x="1312695" y="3663794"/>
              <a:ext cx="1334185" cy="1287832"/>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AAE6DE7-7351-429D-8520-7B50D4B7B1A9}"/>
                </a:ext>
              </a:extLst>
            </p:cNvPr>
            <p:cNvSpPr txBox="1"/>
            <p:nvPr/>
          </p:nvSpPr>
          <p:spPr>
            <a:xfrm>
              <a:off x="1555755" y="4060570"/>
              <a:ext cx="1164281" cy="461665"/>
            </a:xfrm>
            <a:prstGeom prst="rect">
              <a:avLst/>
            </a:prstGeom>
            <a:noFill/>
          </p:spPr>
          <p:txBody>
            <a:bodyPr wrap="square" rtlCol="0">
              <a:spAutoFit/>
            </a:bodyPr>
            <a:lstStyle/>
            <a:p>
              <a:r>
                <a:rPr lang="en-US" sz="2400" b="1" dirty="0">
                  <a:solidFill>
                    <a:schemeClr val="bg1"/>
                  </a:solidFill>
                </a:rPr>
                <a:t>Select</a:t>
              </a:r>
              <a:endParaRPr lang="en-IN" sz="2400" b="1" dirty="0">
                <a:solidFill>
                  <a:schemeClr val="bg1"/>
                </a:solidFill>
              </a:endParaRPr>
            </a:p>
          </p:txBody>
        </p:sp>
      </p:grpSp>
      <p:sp>
        <p:nvSpPr>
          <p:cNvPr id="23" name="Rectangle 22">
            <a:extLst>
              <a:ext uri="{FF2B5EF4-FFF2-40B4-BE49-F238E27FC236}">
                <a16:creationId xmlns:a16="http://schemas.microsoft.com/office/drawing/2014/main" id="{A7C42523-6623-434D-A7BE-6FD649225163}"/>
              </a:ext>
            </a:extLst>
          </p:cNvPr>
          <p:cNvSpPr/>
          <p:nvPr/>
        </p:nvSpPr>
        <p:spPr>
          <a:xfrm>
            <a:off x="2916065" y="4347864"/>
            <a:ext cx="3086101" cy="707886"/>
          </a:xfrm>
          <a:prstGeom prst="rect">
            <a:avLst/>
          </a:prstGeom>
        </p:spPr>
        <p:txBody>
          <a:bodyPr wrap="none">
            <a:spAutoFit/>
          </a:bodyPr>
          <a:lstStyle/>
          <a:p>
            <a:r>
              <a:rPr lang="en-US" sz="2000" dirty="0">
                <a:solidFill>
                  <a:schemeClr val="bg1"/>
                </a:solidFill>
              </a:rPr>
              <a:t> Retrieves data from one or </a:t>
            </a:r>
          </a:p>
          <a:p>
            <a:r>
              <a:rPr lang="en-US" sz="2000" dirty="0">
                <a:solidFill>
                  <a:schemeClr val="bg1"/>
                </a:solidFill>
              </a:rPr>
              <a:t>more tables.</a:t>
            </a:r>
            <a:endParaRPr lang="en-IN" sz="2000" dirty="0">
              <a:solidFill>
                <a:schemeClr val="bg1"/>
              </a:solidFill>
            </a:endParaRPr>
          </a:p>
        </p:txBody>
      </p:sp>
      <p:cxnSp>
        <p:nvCxnSpPr>
          <p:cNvPr id="36" name="Straight Connector 35">
            <a:extLst>
              <a:ext uri="{FF2B5EF4-FFF2-40B4-BE49-F238E27FC236}">
                <a16:creationId xmlns:a16="http://schemas.microsoft.com/office/drawing/2014/main" id="{2CF2DD5E-620A-4DA9-BBB6-016D76DB60F9}"/>
              </a:ext>
            </a:extLst>
          </p:cNvPr>
          <p:cNvCxnSpPr>
            <a:cxnSpLocks/>
          </p:cNvCxnSpPr>
          <p:nvPr/>
        </p:nvCxnSpPr>
        <p:spPr>
          <a:xfrm>
            <a:off x="6495135" y="3893460"/>
            <a:ext cx="0" cy="247024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7C9CE6C-4E5B-4D11-95F5-549B984210EF}"/>
              </a:ext>
            </a:extLst>
          </p:cNvPr>
          <p:cNvSpPr/>
          <p:nvPr/>
        </p:nvSpPr>
        <p:spPr>
          <a:xfrm>
            <a:off x="6807099" y="3977101"/>
            <a:ext cx="4046080" cy="1754326"/>
          </a:xfrm>
          <a:prstGeom prst="rect">
            <a:avLst/>
          </a:prstGeom>
        </p:spPr>
        <p:txBody>
          <a:bodyPr wrap="square">
            <a:spAutoFit/>
          </a:bodyPr>
          <a:lstStyle/>
          <a:p>
            <a:r>
              <a:rPr lang="en-US" dirty="0">
                <a:solidFill>
                  <a:schemeClr val="bg1"/>
                </a:solidFill>
              </a:rPr>
              <a:t>SELECT *</a:t>
            </a:r>
          </a:p>
          <a:p>
            <a:r>
              <a:rPr lang="en-US" dirty="0">
                <a:solidFill>
                  <a:schemeClr val="bg1"/>
                </a:solidFill>
              </a:rPr>
              <a:t>FROM customers;</a:t>
            </a:r>
          </a:p>
          <a:p>
            <a:endParaRPr lang="en-US" dirty="0">
              <a:solidFill>
                <a:schemeClr val="bg1"/>
              </a:solidFill>
            </a:endParaRPr>
          </a:p>
          <a:p>
            <a:r>
              <a:rPr lang="en-US" dirty="0">
                <a:solidFill>
                  <a:schemeClr val="bg1"/>
                </a:solidFill>
              </a:rPr>
              <a:t>SELECT *</a:t>
            </a:r>
          </a:p>
          <a:p>
            <a:r>
              <a:rPr lang="en-US" dirty="0">
                <a:solidFill>
                  <a:schemeClr val="bg1"/>
                </a:solidFill>
              </a:rPr>
              <a:t>FROM </a:t>
            </a:r>
            <a:r>
              <a:rPr lang="en-US" dirty="0" err="1">
                <a:solidFill>
                  <a:schemeClr val="bg1"/>
                </a:solidFill>
              </a:rPr>
              <a:t>customer_orders</a:t>
            </a:r>
            <a:endParaRPr lang="en-US" dirty="0">
              <a:solidFill>
                <a:schemeClr val="bg1"/>
              </a:solidFill>
            </a:endParaRPr>
          </a:p>
          <a:p>
            <a:r>
              <a:rPr lang="en-US" dirty="0">
                <a:solidFill>
                  <a:schemeClr val="bg1"/>
                </a:solidFill>
              </a:rPr>
              <a:t>WHERE </a:t>
            </a:r>
            <a:r>
              <a:rPr lang="en-US" dirty="0" err="1">
                <a:solidFill>
                  <a:schemeClr val="bg1"/>
                </a:solidFill>
              </a:rPr>
              <a:t>customer_id</a:t>
            </a:r>
            <a:r>
              <a:rPr lang="en-US" dirty="0">
                <a:solidFill>
                  <a:schemeClr val="bg1"/>
                </a:solidFill>
              </a:rPr>
              <a:t> = 100;</a:t>
            </a:r>
            <a:endParaRPr lang="en-IN" dirty="0">
              <a:solidFill>
                <a:schemeClr val="bg1"/>
              </a:solidFill>
            </a:endParaRPr>
          </a:p>
        </p:txBody>
      </p:sp>
      <p:sp>
        <p:nvSpPr>
          <p:cNvPr id="2" name="Footer Placeholder 1">
            <a:extLst>
              <a:ext uri="{FF2B5EF4-FFF2-40B4-BE49-F238E27FC236}">
                <a16:creationId xmlns:a16="http://schemas.microsoft.com/office/drawing/2014/main" id="{555F4947-F407-07B0-B258-92E42E22D61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058930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355999"/>
            <a:ext cx="9988236"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chemeClr val="bg1"/>
                </a:solidFill>
              </a:rPr>
              <a:t>On website select “DOWNLOADS” tab, scroll to the bottom of page and select “MYSQL Community Downloads”. From the given list select “MySQL Installer for Windows”</a:t>
            </a:r>
          </a:p>
        </p:txBody>
      </p:sp>
      <p:pic>
        <p:nvPicPr>
          <p:cNvPr id="10" name="Picture 9">
            <a:extLst>
              <a:ext uri="{FF2B5EF4-FFF2-40B4-BE49-F238E27FC236}">
                <a16:creationId xmlns:a16="http://schemas.microsoft.com/office/drawing/2014/main" id="{9791B9E0-8357-4AED-8E58-8FD169A5AD52}"/>
              </a:ext>
            </a:extLst>
          </p:cNvPr>
          <p:cNvPicPr>
            <a:picLocks noChangeAspect="1"/>
          </p:cNvPicPr>
          <p:nvPr/>
        </p:nvPicPr>
        <p:blipFill rotWithShape="1">
          <a:blip r:embed="rId2">
            <a:extLst>
              <a:ext uri="{28A0092B-C50C-407E-A947-70E740481C1C}">
                <a14:useLocalDpi xmlns:a14="http://schemas.microsoft.com/office/drawing/2010/main" val="0"/>
              </a:ext>
            </a:extLst>
          </a:blip>
          <a:srcRect l="1932" t="11698" r="28174" b="65462"/>
          <a:stretch/>
        </p:blipFill>
        <p:spPr>
          <a:xfrm>
            <a:off x="2222829" y="1288473"/>
            <a:ext cx="8521356" cy="1565563"/>
          </a:xfrm>
          <a:prstGeom prst="rect">
            <a:avLst/>
          </a:prstGeom>
          <a:ln>
            <a:solidFill>
              <a:srgbClr val="00B0F0"/>
            </a:solidFill>
          </a:ln>
        </p:spPr>
      </p:pic>
      <p:pic>
        <p:nvPicPr>
          <p:cNvPr id="13" name="Picture 12">
            <a:extLst>
              <a:ext uri="{FF2B5EF4-FFF2-40B4-BE49-F238E27FC236}">
                <a16:creationId xmlns:a16="http://schemas.microsoft.com/office/drawing/2014/main" id="{BACFC6FD-44A3-4B70-8D12-C1448A0A8D09}"/>
              </a:ext>
            </a:extLst>
          </p:cNvPr>
          <p:cNvPicPr>
            <a:picLocks noChangeAspect="1"/>
          </p:cNvPicPr>
          <p:nvPr/>
        </p:nvPicPr>
        <p:blipFill rotWithShape="1">
          <a:blip r:embed="rId3">
            <a:extLst>
              <a:ext uri="{28A0092B-C50C-407E-A947-70E740481C1C}">
                <a14:useLocalDpi xmlns:a14="http://schemas.microsoft.com/office/drawing/2010/main" val="0"/>
              </a:ext>
            </a:extLst>
          </a:blip>
          <a:srcRect l="20568" t="47513" r="30909" b="26857"/>
          <a:stretch/>
        </p:blipFill>
        <p:spPr>
          <a:xfrm>
            <a:off x="3224225" y="2996411"/>
            <a:ext cx="6518563" cy="1935806"/>
          </a:xfrm>
          <a:prstGeom prst="rect">
            <a:avLst/>
          </a:prstGeom>
          <a:ln>
            <a:solidFill>
              <a:srgbClr val="00B0F0"/>
            </a:solidFill>
          </a:ln>
        </p:spPr>
      </p:pic>
      <p:sp>
        <p:nvSpPr>
          <p:cNvPr id="14" name="Rectangle 13">
            <a:extLst>
              <a:ext uri="{FF2B5EF4-FFF2-40B4-BE49-F238E27FC236}">
                <a16:creationId xmlns:a16="http://schemas.microsoft.com/office/drawing/2014/main" id="{7CB44257-E50F-4CCF-8D75-188EEA7D2A2C}"/>
              </a:ext>
            </a:extLst>
          </p:cNvPr>
          <p:cNvSpPr/>
          <p:nvPr/>
        </p:nvSpPr>
        <p:spPr>
          <a:xfrm>
            <a:off x="3630508" y="4087090"/>
            <a:ext cx="3366654" cy="568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2FEE1991-4240-4CD4-91D3-A8F9E6044E13}"/>
              </a:ext>
            </a:extLst>
          </p:cNvPr>
          <p:cNvPicPr>
            <a:picLocks noChangeAspect="1"/>
          </p:cNvPicPr>
          <p:nvPr/>
        </p:nvPicPr>
        <p:blipFill rotWithShape="1">
          <a:blip r:embed="rId4">
            <a:extLst>
              <a:ext uri="{28A0092B-C50C-407E-A947-70E740481C1C}">
                <a14:useLocalDpi xmlns:a14="http://schemas.microsoft.com/office/drawing/2010/main" val="0"/>
              </a:ext>
            </a:extLst>
          </a:blip>
          <a:srcRect l="5000" t="64047" r="50000" b="22121"/>
          <a:stretch/>
        </p:blipFill>
        <p:spPr>
          <a:xfrm>
            <a:off x="3486508" y="5250052"/>
            <a:ext cx="5993995" cy="1035890"/>
          </a:xfrm>
          <a:prstGeom prst="rect">
            <a:avLst/>
          </a:prstGeom>
          <a:ln>
            <a:solidFill>
              <a:srgbClr val="00B0F0"/>
            </a:solidFill>
          </a:ln>
        </p:spPr>
      </p:pic>
      <p:sp>
        <p:nvSpPr>
          <p:cNvPr id="19" name="Rectangle 18">
            <a:extLst>
              <a:ext uri="{FF2B5EF4-FFF2-40B4-BE49-F238E27FC236}">
                <a16:creationId xmlns:a16="http://schemas.microsoft.com/office/drawing/2014/main" id="{708033A4-BF37-4494-AE91-9396CE1F4F14}"/>
              </a:ext>
            </a:extLst>
          </p:cNvPr>
          <p:cNvSpPr/>
          <p:nvPr/>
        </p:nvSpPr>
        <p:spPr>
          <a:xfrm>
            <a:off x="3630508" y="5569527"/>
            <a:ext cx="2908837" cy="517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F44BE784-E496-13BB-7E14-33CB4C747A92}"/>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827480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014275" y="87822"/>
            <a:ext cx="1058487" cy="461665"/>
          </a:xfrm>
          <a:prstGeom prst="rect">
            <a:avLst/>
          </a:prstGeom>
          <a:noFill/>
        </p:spPr>
        <p:txBody>
          <a:bodyPr wrap="square" rtlCol="0">
            <a:spAutoFit/>
          </a:bodyPr>
          <a:lstStyle/>
          <a:p>
            <a:r>
              <a:rPr lang="en-US" sz="2400" b="1" dirty="0">
                <a:solidFill>
                  <a:schemeClr val="bg1"/>
                </a:solidFill>
              </a:rPr>
              <a:t>TCL</a:t>
            </a:r>
            <a:endParaRPr lang="en-IN" sz="2400" b="1" dirty="0">
              <a:solidFill>
                <a:schemeClr val="bg1"/>
              </a:solidFill>
            </a:endParaRPr>
          </a:p>
        </p:txBody>
      </p:sp>
      <p:sp>
        <p:nvSpPr>
          <p:cNvPr id="6" name="Rectangle 5">
            <a:extLst>
              <a:ext uri="{FF2B5EF4-FFF2-40B4-BE49-F238E27FC236}">
                <a16:creationId xmlns:a16="http://schemas.microsoft.com/office/drawing/2014/main" id="{2575C131-0C3A-4584-9D18-6456BD20C313}"/>
              </a:ext>
            </a:extLst>
          </p:cNvPr>
          <p:cNvSpPr/>
          <p:nvPr/>
        </p:nvSpPr>
        <p:spPr>
          <a:xfrm>
            <a:off x="1163782" y="534974"/>
            <a:ext cx="10145902" cy="1015663"/>
          </a:xfrm>
          <a:prstGeom prst="rect">
            <a:avLst/>
          </a:prstGeom>
        </p:spPr>
        <p:txBody>
          <a:bodyPr wrap="square">
            <a:spAutoFit/>
          </a:bodyPr>
          <a:lstStyle/>
          <a:p>
            <a:r>
              <a:rPr lang="en-US" sz="2000" dirty="0">
                <a:solidFill>
                  <a:schemeClr val="bg1"/>
                </a:solidFill>
              </a:rPr>
              <a:t>SQL statements are part of the DML which is used to manipulate data that is present in data-</a:t>
            </a:r>
          </a:p>
          <a:p>
            <a:r>
              <a:rPr lang="en-US" sz="2000" dirty="0">
                <a:solidFill>
                  <a:schemeClr val="bg1"/>
                </a:solidFill>
              </a:rPr>
              <a:t>bases. </a:t>
            </a:r>
          </a:p>
          <a:p>
            <a:r>
              <a:rPr lang="en-US" sz="2000" dirty="0">
                <a:solidFill>
                  <a:schemeClr val="bg1"/>
                </a:solidFill>
              </a:rPr>
              <a:t>It is part of the SQL statement in charge of managing database and data access. </a:t>
            </a:r>
            <a:endParaRPr lang="en-IN" sz="2000" dirty="0">
              <a:solidFill>
                <a:schemeClr val="bg1"/>
              </a:solidFill>
            </a:endParaRPr>
          </a:p>
        </p:txBody>
      </p:sp>
      <p:grpSp>
        <p:nvGrpSpPr>
          <p:cNvPr id="11" name="Group 10">
            <a:extLst>
              <a:ext uri="{FF2B5EF4-FFF2-40B4-BE49-F238E27FC236}">
                <a16:creationId xmlns:a16="http://schemas.microsoft.com/office/drawing/2014/main" id="{077FEC8A-BACD-4585-88D0-338DA9F5BDF9}"/>
              </a:ext>
            </a:extLst>
          </p:cNvPr>
          <p:cNvGrpSpPr/>
          <p:nvPr/>
        </p:nvGrpSpPr>
        <p:grpSpPr>
          <a:xfrm>
            <a:off x="1360833" y="1671945"/>
            <a:ext cx="1560904" cy="4681525"/>
            <a:chOff x="1426335" y="1714499"/>
            <a:chExt cx="1560904" cy="4681525"/>
          </a:xfrm>
        </p:grpSpPr>
        <p:sp>
          <p:nvSpPr>
            <p:cNvPr id="8" name="Oval 7">
              <a:extLst>
                <a:ext uri="{FF2B5EF4-FFF2-40B4-BE49-F238E27FC236}">
                  <a16:creationId xmlns:a16="http://schemas.microsoft.com/office/drawing/2014/main" id="{2E4A2C06-EE90-42BE-A682-B75E8020EFA2}"/>
                </a:ext>
              </a:extLst>
            </p:cNvPr>
            <p:cNvSpPr/>
            <p:nvPr/>
          </p:nvSpPr>
          <p:spPr>
            <a:xfrm>
              <a:off x="1472922" y="1714499"/>
              <a:ext cx="1334185" cy="1277367"/>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6" name="Oval 15">
              <a:extLst>
                <a:ext uri="{FF2B5EF4-FFF2-40B4-BE49-F238E27FC236}">
                  <a16:creationId xmlns:a16="http://schemas.microsoft.com/office/drawing/2014/main" id="{B78DDB09-2F1F-4EBA-965E-2070DF236B04}"/>
                </a:ext>
              </a:extLst>
            </p:cNvPr>
            <p:cNvSpPr/>
            <p:nvPr/>
          </p:nvSpPr>
          <p:spPr>
            <a:xfrm>
              <a:off x="1430448" y="3157708"/>
              <a:ext cx="1334185" cy="1220747"/>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8" name="Oval 17">
              <a:extLst>
                <a:ext uri="{FF2B5EF4-FFF2-40B4-BE49-F238E27FC236}">
                  <a16:creationId xmlns:a16="http://schemas.microsoft.com/office/drawing/2014/main" id="{F416E9F2-B629-4375-AFA2-C2E881847449}"/>
                </a:ext>
              </a:extLst>
            </p:cNvPr>
            <p:cNvSpPr/>
            <p:nvPr/>
          </p:nvSpPr>
          <p:spPr>
            <a:xfrm>
              <a:off x="1472925" y="4698660"/>
              <a:ext cx="1334182" cy="1324480"/>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TextBox 9">
              <a:extLst>
                <a:ext uri="{FF2B5EF4-FFF2-40B4-BE49-F238E27FC236}">
                  <a16:creationId xmlns:a16="http://schemas.microsoft.com/office/drawing/2014/main" id="{9C49F0DA-E7FB-43FC-A291-E91D295F75B3}"/>
                </a:ext>
              </a:extLst>
            </p:cNvPr>
            <p:cNvSpPr txBox="1"/>
            <p:nvPr/>
          </p:nvSpPr>
          <p:spPr>
            <a:xfrm>
              <a:off x="1509600" y="2077660"/>
              <a:ext cx="1199793" cy="461665"/>
            </a:xfrm>
            <a:prstGeom prst="rect">
              <a:avLst/>
            </a:prstGeom>
            <a:noFill/>
          </p:spPr>
          <p:txBody>
            <a:bodyPr wrap="square" rtlCol="0">
              <a:spAutoFit/>
            </a:bodyPr>
            <a:lstStyle/>
            <a:p>
              <a:r>
                <a:rPr lang="en-US" sz="2400" b="1" dirty="0">
                  <a:solidFill>
                    <a:schemeClr val="bg1"/>
                  </a:solidFill>
                </a:rPr>
                <a:t>Commit </a:t>
              </a:r>
              <a:endParaRPr lang="en-IN" sz="2400" b="1" dirty="0">
                <a:solidFill>
                  <a:schemeClr val="bg1"/>
                </a:solidFill>
              </a:endParaRPr>
            </a:p>
          </p:txBody>
        </p:sp>
        <p:sp>
          <p:nvSpPr>
            <p:cNvPr id="20" name="TextBox 19">
              <a:extLst>
                <a:ext uri="{FF2B5EF4-FFF2-40B4-BE49-F238E27FC236}">
                  <a16:creationId xmlns:a16="http://schemas.microsoft.com/office/drawing/2014/main" id="{5AAE6DE7-7351-429D-8520-7B50D4B7B1A9}"/>
                </a:ext>
              </a:extLst>
            </p:cNvPr>
            <p:cNvSpPr txBox="1"/>
            <p:nvPr/>
          </p:nvSpPr>
          <p:spPr>
            <a:xfrm>
              <a:off x="1430448" y="3525164"/>
              <a:ext cx="1376657" cy="461665"/>
            </a:xfrm>
            <a:prstGeom prst="rect">
              <a:avLst/>
            </a:prstGeom>
            <a:noFill/>
          </p:spPr>
          <p:txBody>
            <a:bodyPr wrap="square" rtlCol="0">
              <a:spAutoFit/>
            </a:bodyPr>
            <a:lstStyle/>
            <a:p>
              <a:r>
                <a:rPr lang="en-US" sz="2400" b="1" dirty="0">
                  <a:solidFill>
                    <a:schemeClr val="bg1"/>
                  </a:solidFill>
                </a:rPr>
                <a:t>Roll-Back</a:t>
              </a:r>
              <a:endParaRPr lang="en-IN" sz="2400" b="1" dirty="0">
                <a:solidFill>
                  <a:schemeClr val="bg1"/>
                </a:solidFill>
              </a:endParaRPr>
            </a:p>
          </p:txBody>
        </p:sp>
        <p:sp>
          <p:nvSpPr>
            <p:cNvPr id="21" name="TextBox 20">
              <a:extLst>
                <a:ext uri="{FF2B5EF4-FFF2-40B4-BE49-F238E27FC236}">
                  <a16:creationId xmlns:a16="http://schemas.microsoft.com/office/drawing/2014/main" id="{38AC494B-4487-498B-9DF7-A840AC68AB33}"/>
                </a:ext>
              </a:extLst>
            </p:cNvPr>
            <p:cNvSpPr txBox="1"/>
            <p:nvPr/>
          </p:nvSpPr>
          <p:spPr>
            <a:xfrm>
              <a:off x="1426335" y="5115413"/>
              <a:ext cx="1560904" cy="461665"/>
            </a:xfrm>
            <a:prstGeom prst="rect">
              <a:avLst/>
            </a:prstGeom>
            <a:noFill/>
          </p:spPr>
          <p:txBody>
            <a:bodyPr wrap="square" rtlCol="0">
              <a:spAutoFit/>
            </a:bodyPr>
            <a:lstStyle/>
            <a:p>
              <a:r>
                <a:rPr lang="en-US" sz="2300" b="1" dirty="0">
                  <a:solidFill>
                    <a:schemeClr val="bg1"/>
                  </a:solidFill>
                </a:rPr>
                <a:t>Save Point</a:t>
              </a:r>
              <a:endParaRPr lang="en-IN" sz="2300" b="1" dirty="0">
                <a:solidFill>
                  <a:schemeClr val="bg1"/>
                </a:solidFill>
              </a:endParaRPr>
            </a:p>
          </p:txBody>
        </p:sp>
        <p:sp>
          <p:nvSpPr>
            <p:cNvPr id="22" name="TextBox 21">
              <a:extLst>
                <a:ext uri="{FF2B5EF4-FFF2-40B4-BE49-F238E27FC236}">
                  <a16:creationId xmlns:a16="http://schemas.microsoft.com/office/drawing/2014/main" id="{0648742C-729A-4500-A6CC-84A36A89CB09}"/>
                </a:ext>
              </a:extLst>
            </p:cNvPr>
            <p:cNvSpPr txBox="1"/>
            <p:nvPr/>
          </p:nvSpPr>
          <p:spPr>
            <a:xfrm>
              <a:off x="1469404" y="5934359"/>
              <a:ext cx="1337719" cy="461665"/>
            </a:xfrm>
            <a:prstGeom prst="rect">
              <a:avLst/>
            </a:prstGeom>
            <a:noFill/>
          </p:spPr>
          <p:txBody>
            <a:bodyPr wrap="square" rtlCol="0">
              <a:spAutoFit/>
            </a:bodyPr>
            <a:lstStyle/>
            <a:p>
              <a:endParaRPr lang="en-IN" sz="2400" b="1" dirty="0">
                <a:solidFill>
                  <a:schemeClr val="bg1"/>
                </a:solidFill>
              </a:endParaRPr>
            </a:p>
          </p:txBody>
        </p:sp>
      </p:grpSp>
      <p:sp>
        <p:nvSpPr>
          <p:cNvPr id="14" name="Rectangle 13">
            <a:extLst>
              <a:ext uri="{FF2B5EF4-FFF2-40B4-BE49-F238E27FC236}">
                <a16:creationId xmlns:a16="http://schemas.microsoft.com/office/drawing/2014/main" id="{207D4C52-DA0F-4890-BF45-CE7EDD7D547C}"/>
              </a:ext>
            </a:extLst>
          </p:cNvPr>
          <p:cNvSpPr/>
          <p:nvPr/>
        </p:nvSpPr>
        <p:spPr>
          <a:xfrm>
            <a:off x="2921737" y="2054834"/>
            <a:ext cx="3728444" cy="707886"/>
          </a:xfrm>
          <a:prstGeom prst="rect">
            <a:avLst/>
          </a:prstGeom>
        </p:spPr>
        <p:txBody>
          <a:bodyPr wrap="square">
            <a:spAutoFit/>
          </a:bodyPr>
          <a:lstStyle/>
          <a:p>
            <a:r>
              <a:rPr lang="en-US" sz="2000" dirty="0">
                <a:solidFill>
                  <a:schemeClr val="bg1"/>
                </a:solidFill>
              </a:rPr>
              <a:t>Save changes made during transactions</a:t>
            </a:r>
            <a:endParaRPr lang="en-IN" sz="2000" dirty="0">
              <a:solidFill>
                <a:schemeClr val="bg1"/>
              </a:solidFill>
            </a:endParaRPr>
          </a:p>
        </p:txBody>
      </p:sp>
      <p:sp>
        <p:nvSpPr>
          <p:cNvPr id="15" name="Rectangle 14">
            <a:extLst>
              <a:ext uri="{FF2B5EF4-FFF2-40B4-BE49-F238E27FC236}">
                <a16:creationId xmlns:a16="http://schemas.microsoft.com/office/drawing/2014/main" id="{53BE353D-8FE3-4F73-98FA-A2D5312EC58A}"/>
              </a:ext>
            </a:extLst>
          </p:cNvPr>
          <p:cNvSpPr/>
          <p:nvPr/>
        </p:nvSpPr>
        <p:spPr>
          <a:xfrm>
            <a:off x="2846451" y="4734304"/>
            <a:ext cx="3846117" cy="1323439"/>
          </a:xfrm>
          <a:prstGeom prst="rect">
            <a:avLst/>
          </a:prstGeom>
        </p:spPr>
        <p:txBody>
          <a:bodyPr wrap="none">
            <a:spAutoFit/>
          </a:bodyPr>
          <a:lstStyle/>
          <a:p>
            <a:r>
              <a:rPr lang="en-US" sz="2000" dirty="0">
                <a:solidFill>
                  <a:schemeClr val="bg1"/>
                </a:solidFill>
              </a:rPr>
              <a:t>A point within a transaction where</a:t>
            </a:r>
          </a:p>
          <a:p>
            <a:r>
              <a:rPr lang="en-US" sz="2000" dirty="0">
                <a:solidFill>
                  <a:schemeClr val="bg1"/>
                </a:solidFill>
              </a:rPr>
              <a:t>you can roll back to a specific state</a:t>
            </a:r>
          </a:p>
          <a:p>
            <a:r>
              <a:rPr lang="en-US" sz="2000" dirty="0">
                <a:solidFill>
                  <a:schemeClr val="bg1"/>
                </a:solidFill>
              </a:rPr>
              <a:t>without affecting the entire</a:t>
            </a:r>
          </a:p>
          <a:p>
            <a:r>
              <a:rPr lang="en-US" sz="2000" dirty="0">
                <a:solidFill>
                  <a:schemeClr val="bg1"/>
                </a:solidFill>
              </a:rPr>
              <a:t>transaction.</a:t>
            </a:r>
            <a:endParaRPr lang="en-IN" sz="2000" dirty="0">
              <a:solidFill>
                <a:schemeClr val="bg1"/>
              </a:solidFill>
            </a:endParaRPr>
          </a:p>
        </p:txBody>
      </p:sp>
      <p:sp>
        <p:nvSpPr>
          <p:cNvPr id="23" name="Rectangle 22">
            <a:extLst>
              <a:ext uri="{FF2B5EF4-FFF2-40B4-BE49-F238E27FC236}">
                <a16:creationId xmlns:a16="http://schemas.microsoft.com/office/drawing/2014/main" id="{A7C42523-6623-434D-A7BE-6FD649225163}"/>
              </a:ext>
            </a:extLst>
          </p:cNvPr>
          <p:cNvSpPr/>
          <p:nvPr/>
        </p:nvSpPr>
        <p:spPr>
          <a:xfrm>
            <a:off x="2921737" y="3553586"/>
            <a:ext cx="3831946" cy="400110"/>
          </a:xfrm>
          <a:prstGeom prst="rect">
            <a:avLst/>
          </a:prstGeom>
        </p:spPr>
        <p:txBody>
          <a:bodyPr wrap="none">
            <a:spAutoFit/>
          </a:bodyPr>
          <a:lstStyle/>
          <a:p>
            <a:r>
              <a:rPr lang="en-US" sz="2000" dirty="0">
                <a:solidFill>
                  <a:schemeClr val="bg1"/>
                </a:solidFill>
              </a:rPr>
              <a:t> Revert changes if any error occurs.</a:t>
            </a:r>
            <a:endParaRPr lang="en-IN" sz="2000" dirty="0">
              <a:solidFill>
                <a:schemeClr val="bg1"/>
              </a:solidFill>
            </a:endParaRPr>
          </a:p>
        </p:txBody>
      </p:sp>
      <p:cxnSp>
        <p:nvCxnSpPr>
          <p:cNvPr id="28" name="Straight Connector 27">
            <a:extLst>
              <a:ext uri="{FF2B5EF4-FFF2-40B4-BE49-F238E27FC236}">
                <a16:creationId xmlns:a16="http://schemas.microsoft.com/office/drawing/2014/main" id="{B4DE4B56-5B64-4B37-9785-0042134405C6}"/>
              </a:ext>
            </a:extLst>
          </p:cNvPr>
          <p:cNvCxnSpPr>
            <a:cxnSpLocks/>
          </p:cNvCxnSpPr>
          <p:nvPr/>
        </p:nvCxnSpPr>
        <p:spPr>
          <a:xfrm flipV="1">
            <a:off x="2534301" y="2955213"/>
            <a:ext cx="8611372" cy="3504"/>
          </a:xfrm>
          <a:prstGeom prst="line">
            <a:avLst/>
          </a:prstGeom>
          <a:ln w="381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9CA78C-5645-4A65-8A6D-D45B8B6D7A31}"/>
              </a:ext>
            </a:extLst>
          </p:cNvPr>
          <p:cNvCxnSpPr>
            <a:cxnSpLocks/>
          </p:cNvCxnSpPr>
          <p:nvPr/>
        </p:nvCxnSpPr>
        <p:spPr>
          <a:xfrm flipV="1">
            <a:off x="2534301" y="4556460"/>
            <a:ext cx="8611372" cy="3504"/>
          </a:xfrm>
          <a:prstGeom prst="line">
            <a:avLst/>
          </a:prstGeom>
          <a:ln w="381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CF2DD5E-620A-4DA9-BBB6-016D76DB60F9}"/>
              </a:ext>
            </a:extLst>
          </p:cNvPr>
          <p:cNvCxnSpPr/>
          <p:nvPr/>
        </p:nvCxnSpPr>
        <p:spPr>
          <a:xfrm>
            <a:off x="6755027" y="1907769"/>
            <a:ext cx="0" cy="4810615"/>
          </a:xfrm>
          <a:prstGeom prst="line">
            <a:avLst/>
          </a:prstGeom>
          <a:ln w="28575">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78C8092-FABE-4BF9-B46C-75C54DD2723C}"/>
              </a:ext>
            </a:extLst>
          </p:cNvPr>
          <p:cNvSpPr txBox="1"/>
          <p:nvPr/>
        </p:nvSpPr>
        <p:spPr>
          <a:xfrm>
            <a:off x="7148944" y="1944959"/>
            <a:ext cx="2632361" cy="707886"/>
          </a:xfrm>
          <a:prstGeom prst="rect">
            <a:avLst/>
          </a:prstGeom>
          <a:noFill/>
        </p:spPr>
        <p:txBody>
          <a:bodyPr wrap="square" rtlCol="0">
            <a:spAutoFit/>
          </a:bodyPr>
          <a:lstStyle/>
          <a:p>
            <a:r>
              <a:rPr lang="en-US" sz="2000" dirty="0">
                <a:solidFill>
                  <a:schemeClr val="bg1"/>
                </a:solidFill>
              </a:rPr>
              <a:t>( queries… )</a:t>
            </a:r>
          </a:p>
          <a:p>
            <a:r>
              <a:rPr lang="en-US" sz="2000" dirty="0">
                <a:solidFill>
                  <a:schemeClr val="bg1"/>
                </a:solidFill>
              </a:rPr>
              <a:t>COMMIT;</a:t>
            </a:r>
            <a:endParaRPr lang="en-IN" sz="2000" dirty="0">
              <a:solidFill>
                <a:schemeClr val="bg1"/>
              </a:solidFill>
            </a:endParaRPr>
          </a:p>
        </p:txBody>
      </p:sp>
      <p:sp>
        <p:nvSpPr>
          <p:cNvPr id="3" name="TextBox 2">
            <a:extLst>
              <a:ext uri="{FF2B5EF4-FFF2-40B4-BE49-F238E27FC236}">
                <a16:creationId xmlns:a16="http://schemas.microsoft.com/office/drawing/2014/main" id="{47DED79D-026E-4652-A50D-33169537A665}"/>
              </a:ext>
            </a:extLst>
          </p:cNvPr>
          <p:cNvSpPr txBox="1"/>
          <p:nvPr/>
        </p:nvSpPr>
        <p:spPr>
          <a:xfrm>
            <a:off x="7010400" y="3402361"/>
            <a:ext cx="3435920" cy="707886"/>
          </a:xfrm>
          <a:prstGeom prst="rect">
            <a:avLst/>
          </a:prstGeom>
          <a:noFill/>
        </p:spPr>
        <p:txBody>
          <a:bodyPr wrap="square" rtlCol="0">
            <a:spAutoFit/>
          </a:bodyPr>
          <a:lstStyle/>
          <a:p>
            <a:r>
              <a:rPr lang="en-US" sz="2000" dirty="0">
                <a:solidFill>
                  <a:schemeClr val="bg1"/>
                </a:solidFill>
              </a:rPr>
              <a:t>(query)</a:t>
            </a:r>
          </a:p>
          <a:p>
            <a:r>
              <a:rPr lang="en-US" sz="2000" dirty="0">
                <a:solidFill>
                  <a:schemeClr val="bg1"/>
                </a:solidFill>
              </a:rPr>
              <a:t>ROLLBACK;</a:t>
            </a:r>
            <a:endParaRPr lang="en-IN" sz="2000" dirty="0">
              <a:solidFill>
                <a:schemeClr val="bg1"/>
              </a:solidFill>
            </a:endParaRPr>
          </a:p>
        </p:txBody>
      </p:sp>
      <p:sp>
        <p:nvSpPr>
          <p:cNvPr id="27" name="TextBox 26">
            <a:extLst>
              <a:ext uri="{FF2B5EF4-FFF2-40B4-BE49-F238E27FC236}">
                <a16:creationId xmlns:a16="http://schemas.microsoft.com/office/drawing/2014/main" id="{C5AF9DBE-5F01-465C-99A6-2472C62768E2}"/>
              </a:ext>
            </a:extLst>
          </p:cNvPr>
          <p:cNvSpPr txBox="1"/>
          <p:nvPr/>
        </p:nvSpPr>
        <p:spPr>
          <a:xfrm>
            <a:off x="6950818" y="5000104"/>
            <a:ext cx="3435920" cy="1015663"/>
          </a:xfrm>
          <a:prstGeom prst="rect">
            <a:avLst/>
          </a:prstGeom>
          <a:noFill/>
        </p:spPr>
        <p:txBody>
          <a:bodyPr wrap="square" rtlCol="0">
            <a:spAutoFit/>
          </a:bodyPr>
          <a:lstStyle/>
          <a:p>
            <a:r>
              <a:rPr lang="en-US" sz="2000" dirty="0">
                <a:solidFill>
                  <a:schemeClr val="bg1"/>
                </a:solidFill>
              </a:rPr>
              <a:t>(query)</a:t>
            </a:r>
          </a:p>
          <a:p>
            <a:r>
              <a:rPr lang="en-US" sz="2000" dirty="0">
                <a:solidFill>
                  <a:schemeClr val="bg1"/>
                </a:solidFill>
              </a:rPr>
              <a:t>SAVEPOINT A;</a:t>
            </a:r>
          </a:p>
          <a:p>
            <a:r>
              <a:rPr lang="en-US" sz="2000" dirty="0">
                <a:solidFill>
                  <a:schemeClr val="bg1"/>
                </a:solidFill>
              </a:rPr>
              <a:t>ROLLBACK to A;</a:t>
            </a:r>
            <a:endParaRPr lang="en-IN" sz="2000" dirty="0">
              <a:solidFill>
                <a:schemeClr val="bg1"/>
              </a:solidFill>
            </a:endParaRPr>
          </a:p>
        </p:txBody>
      </p:sp>
      <p:sp>
        <p:nvSpPr>
          <p:cNvPr id="4" name="Footer Placeholder 3">
            <a:extLst>
              <a:ext uri="{FF2B5EF4-FFF2-40B4-BE49-F238E27FC236}">
                <a16:creationId xmlns:a16="http://schemas.microsoft.com/office/drawing/2014/main" id="{915B8355-C2FA-14C2-C7C0-32F5109F82C2}"/>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866547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014275" y="87822"/>
            <a:ext cx="1058487" cy="461665"/>
          </a:xfrm>
          <a:prstGeom prst="rect">
            <a:avLst/>
          </a:prstGeom>
          <a:noFill/>
        </p:spPr>
        <p:txBody>
          <a:bodyPr wrap="square" rtlCol="0">
            <a:spAutoFit/>
          </a:bodyPr>
          <a:lstStyle/>
          <a:p>
            <a:r>
              <a:rPr lang="en-US" sz="2400" b="1" dirty="0">
                <a:solidFill>
                  <a:schemeClr val="bg1"/>
                </a:solidFill>
              </a:rPr>
              <a:t>DCL</a:t>
            </a:r>
            <a:endParaRPr lang="en-IN" sz="2400" b="1" dirty="0">
              <a:solidFill>
                <a:schemeClr val="bg1"/>
              </a:solidFill>
            </a:endParaRPr>
          </a:p>
        </p:txBody>
      </p:sp>
      <p:sp>
        <p:nvSpPr>
          <p:cNvPr id="6" name="Rectangle 5">
            <a:extLst>
              <a:ext uri="{FF2B5EF4-FFF2-40B4-BE49-F238E27FC236}">
                <a16:creationId xmlns:a16="http://schemas.microsoft.com/office/drawing/2014/main" id="{2575C131-0C3A-4584-9D18-6456BD20C313}"/>
              </a:ext>
            </a:extLst>
          </p:cNvPr>
          <p:cNvSpPr/>
          <p:nvPr/>
        </p:nvSpPr>
        <p:spPr>
          <a:xfrm>
            <a:off x="1163782" y="534974"/>
            <a:ext cx="10145902" cy="1015663"/>
          </a:xfrm>
          <a:prstGeom prst="rect">
            <a:avLst/>
          </a:prstGeom>
        </p:spPr>
        <p:txBody>
          <a:bodyPr wrap="square">
            <a:spAutoFit/>
          </a:bodyPr>
          <a:lstStyle/>
          <a:p>
            <a:r>
              <a:rPr lang="en-US" sz="2000" dirty="0">
                <a:solidFill>
                  <a:schemeClr val="bg1"/>
                </a:solidFill>
              </a:rPr>
              <a:t>SQL statements are part of the DML which is used to manipulate data that is present in data-</a:t>
            </a:r>
          </a:p>
          <a:p>
            <a:r>
              <a:rPr lang="en-US" sz="2000" dirty="0">
                <a:solidFill>
                  <a:schemeClr val="bg1"/>
                </a:solidFill>
              </a:rPr>
              <a:t>bases. This is used by administrator side and not developers.</a:t>
            </a:r>
          </a:p>
          <a:p>
            <a:r>
              <a:rPr lang="en-US" sz="2000" dirty="0">
                <a:solidFill>
                  <a:schemeClr val="bg1"/>
                </a:solidFill>
              </a:rPr>
              <a:t>It is part of the SQL statement in charge of managing database and data access. </a:t>
            </a:r>
            <a:endParaRPr lang="en-IN" sz="2000" dirty="0">
              <a:solidFill>
                <a:schemeClr val="bg1"/>
              </a:solidFill>
            </a:endParaRPr>
          </a:p>
        </p:txBody>
      </p:sp>
      <p:grpSp>
        <p:nvGrpSpPr>
          <p:cNvPr id="11" name="Group 10">
            <a:extLst>
              <a:ext uri="{FF2B5EF4-FFF2-40B4-BE49-F238E27FC236}">
                <a16:creationId xmlns:a16="http://schemas.microsoft.com/office/drawing/2014/main" id="{077FEC8A-BACD-4585-88D0-338DA9F5BDF9}"/>
              </a:ext>
            </a:extLst>
          </p:cNvPr>
          <p:cNvGrpSpPr/>
          <p:nvPr/>
        </p:nvGrpSpPr>
        <p:grpSpPr>
          <a:xfrm>
            <a:off x="1294913" y="2408777"/>
            <a:ext cx="1376659" cy="2663956"/>
            <a:chOff x="1430448" y="1714499"/>
            <a:chExt cx="1376659" cy="2663956"/>
          </a:xfrm>
        </p:grpSpPr>
        <p:sp>
          <p:nvSpPr>
            <p:cNvPr id="8" name="Oval 7">
              <a:extLst>
                <a:ext uri="{FF2B5EF4-FFF2-40B4-BE49-F238E27FC236}">
                  <a16:creationId xmlns:a16="http://schemas.microsoft.com/office/drawing/2014/main" id="{2E4A2C06-EE90-42BE-A682-B75E8020EFA2}"/>
                </a:ext>
              </a:extLst>
            </p:cNvPr>
            <p:cNvSpPr/>
            <p:nvPr/>
          </p:nvSpPr>
          <p:spPr>
            <a:xfrm>
              <a:off x="1472922" y="1714499"/>
              <a:ext cx="1334185" cy="1277367"/>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6" name="Oval 15">
              <a:extLst>
                <a:ext uri="{FF2B5EF4-FFF2-40B4-BE49-F238E27FC236}">
                  <a16:creationId xmlns:a16="http://schemas.microsoft.com/office/drawing/2014/main" id="{B78DDB09-2F1F-4EBA-965E-2070DF236B04}"/>
                </a:ext>
              </a:extLst>
            </p:cNvPr>
            <p:cNvSpPr/>
            <p:nvPr/>
          </p:nvSpPr>
          <p:spPr>
            <a:xfrm>
              <a:off x="1430448" y="3157708"/>
              <a:ext cx="1334185" cy="1220747"/>
            </a:xfrm>
            <a:prstGeom prst="ellipse">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TextBox 9">
              <a:extLst>
                <a:ext uri="{FF2B5EF4-FFF2-40B4-BE49-F238E27FC236}">
                  <a16:creationId xmlns:a16="http://schemas.microsoft.com/office/drawing/2014/main" id="{9C49F0DA-E7FB-43FC-A291-E91D295F75B3}"/>
                </a:ext>
              </a:extLst>
            </p:cNvPr>
            <p:cNvSpPr txBox="1"/>
            <p:nvPr/>
          </p:nvSpPr>
          <p:spPr>
            <a:xfrm>
              <a:off x="1679631" y="2077660"/>
              <a:ext cx="1029762" cy="461665"/>
            </a:xfrm>
            <a:prstGeom prst="rect">
              <a:avLst/>
            </a:prstGeom>
            <a:noFill/>
          </p:spPr>
          <p:txBody>
            <a:bodyPr wrap="square" rtlCol="0">
              <a:spAutoFit/>
            </a:bodyPr>
            <a:lstStyle/>
            <a:p>
              <a:r>
                <a:rPr lang="en-US" sz="2400" b="1" dirty="0">
                  <a:solidFill>
                    <a:schemeClr val="bg1"/>
                  </a:solidFill>
                </a:rPr>
                <a:t>Grant</a:t>
              </a:r>
              <a:endParaRPr lang="en-IN" sz="2400" b="1" dirty="0">
                <a:solidFill>
                  <a:schemeClr val="bg1"/>
                </a:solidFill>
              </a:endParaRPr>
            </a:p>
          </p:txBody>
        </p:sp>
        <p:sp>
          <p:nvSpPr>
            <p:cNvPr id="20" name="TextBox 19">
              <a:extLst>
                <a:ext uri="{FF2B5EF4-FFF2-40B4-BE49-F238E27FC236}">
                  <a16:creationId xmlns:a16="http://schemas.microsoft.com/office/drawing/2014/main" id="{5AAE6DE7-7351-429D-8520-7B50D4B7B1A9}"/>
                </a:ext>
              </a:extLst>
            </p:cNvPr>
            <p:cNvSpPr txBox="1"/>
            <p:nvPr/>
          </p:nvSpPr>
          <p:spPr>
            <a:xfrm>
              <a:off x="1509600" y="3525164"/>
              <a:ext cx="1164281" cy="461665"/>
            </a:xfrm>
            <a:prstGeom prst="rect">
              <a:avLst/>
            </a:prstGeom>
            <a:noFill/>
          </p:spPr>
          <p:txBody>
            <a:bodyPr wrap="square" rtlCol="0">
              <a:spAutoFit/>
            </a:bodyPr>
            <a:lstStyle/>
            <a:p>
              <a:r>
                <a:rPr lang="en-US" sz="2400" b="1" dirty="0">
                  <a:solidFill>
                    <a:schemeClr val="bg1"/>
                  </a:solidFill>
                </a:rPr>
                <a:t>Revoke</a:t>
              </a:r>
              <a:endParaRPr lang="en-IN" sz="2400" b="1" dirty="0">
                <a:solidFill>
                  <a:schemeClr val="bg1"/>
                </a:solidFill>
              </a:endParaRPr>
            </a:p>
          </p:txBody>
        </p:sp>
      </p:grpSp>
      <p:sp>
        <p:nvSpPr>
          <p:cNvPr id="14" name="Rectangle 13">
            <a:extLst>
              <a:ext uri="{FF2B5EF4-FFF2-40B4-BE49-F238E27FC236}">
                <a16:creationId xmlns:a16="http://schemas.microsoft.com/office/drawing/2014/main" id="{207D4C52-DA0F-4890-BF45-CE7EDD7D547C}"/>
              </a:ext>
            </a:extLst>
          </p:cNvPr>
          <p:cNvSpPr/>
          <p:nvPr/>
        </p:nvSpPr>
        <p:spPr>
          <a:xfrm>
            <a:off x="2973842" y="2782618"/>
            <a:ext cx="3645998" cy="400110"/>
          </a:xfrm>
          <a:prstGeom prst="rect">
            <a:avLst/>
          </a:prstGeom>
        </p:spPr>
        <p:txBody>
          <a:bodyPr wrap="none">
            <a:spAutoFit/>
          </a:bodyPr>
          <a:lstStyle/>
          <a:p>
            <a:r>
              <a:rPr lang="en-US" sz="2000" dirty="0">
                <a:solidFill>
                  <a:schemeClr val="bg1"/>
                </a:solidFill>
              </a:rPr>
              <a:t> Grants specific privileges to user</a:t>
            </a:r>
            <a:r>
              <a:rPr lang="en-IN" sz="2000" dirty="0">
                <a:solidFill>
                  <a:schemeClr val="bg1"/>
                </a:solidFill>
              </a:rPr>
              <a:t>.</a:t>
            </a:r>
          </a:p>
        </p:txBody>
      </p:sp>
      <p:sp>
        <p:nvSpPr>
          <p:cNvPr id="23" name="Rectangle 22">
            <a:extLst>
              <a:ext uri="{FF2B5EF4-FFF2-40B4-BE49-F238E27FC236}">
                <a16:creationId xmlns:a16="http://schemas.microsoft.com/office/drawing/2014/main" id="{A7C42523-6623-434D-A7BE-6FD649225163}"/>
              </a:ext>
            </a:extLst>
          </p:cNvPr>
          <p:cNvSpPr/>
          <p:nvPr/>
        </p:nvSpPr>
        <p:spPr>
          <a:xfrm>
            <a:off x="3017597" y="4280997"/>
            <a:ext cx="3348930" cy="400110"/>
          </a:xfrm>
          <a:prstGeom prst="rect">
            <a:avLst/>
          </a:prstGeom>
        </p:spPr>
        <p:txBody>
          <a:bodyPr wrap="none">
            <a:spAutoFit/>
          </a:bodyPr>
          <a:lstStyle/>
          <a:p>
            <a:r>
              <a:rPr lang="en-US" sz="2000" dirty="0">
                <a:solidFill>
                  <a:schemeClr val="bg1"/>
                </a:solidFill>
              </a:rPr>
              <a:t> Removes privileges from user.</a:t>
            </a:r>
            <a:endParaRPr lang="en-IN" sz="2000" dirty="0">
              <a:solidFill>
                <a:schemeClr val="bg1"/>
              </a:solidFill>
            </a:endParaRPr>
          </a:p>
        </p:txBody>
      </p:sp>
      <p:cxnSp>
        <p:nvCxnSpPr>
          <p:cNvPr id="28" name="Straight Connector 27">
            <a:extLst>
              <a:ext uri="{FF2B5EF4-FFF2-40B4-BE49-F238E27FC236}">
                <a16:creationId xmlns:a16="http://schemas.microsoft.com/office/drawing/2014/main" id="{B4DE4B56-5B64-4B37-9785-0042134405C6}"/>
              </a:ext>
            </a:extLst>
          </p:cNvPr>
          <p:cNvCxnSpPr>
            <a:cxnSpLocks/>
          </p:cNvCxnSpPr>
          <p:nvPr/>
        </p:nvCxnSpPr>
        <p:spPr>
          <a:xfrm flipV="1">
            <a:off x="2538346" y="3772756"/>
            <a:ext cx="8611372" cy="3504"/>
          </a:xfrm>
          <a:prstGeom prst="line">
            <a:avLst/>
          </a:prstGeom>
          <a:ln w="381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CF2DD5E-620A-4DA9-BBB6-016D76DB60F9}"/>
              </a:ext>
            </a:extLst>
          </p:cNvPr>
          <p:cNvCxnSpPr>
            <a:cxnSpLocks/>
          </p:cNvCxnSpPr>
          <p:nvPr/>
        </p:nvCxnSpPr>
        <p:spPr>
          <a:xfrm>
            <a:off x="6755027" y="2340720"/>
            <a:ext cx="0" cy="2732013"/>
          </a:xfrm>
          <a:prstGeom prst="line">
            <a:avLst/>
          </a:prstGeom>
          <a:ln w="28575">
            <a:solidFill>
              <a:srgbClr val="8FAADC"/>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B39CE34-8D9E-44B4-8BA7-E5D031D3DAE2}"/>
              </a:ext>
            </a:extLst>
          </p:cNvPr>
          <p:cNvSpPr/>
          <p:nvPr/>
        </p:nvSpPr>
        <p:spPr>
          <a:xfrm>
            <a:off x="7034176" y="2693517"/>
            <a:ext cx="3711593" cy="707886"/>
          </a:xfrm>
          <a:prstGeom prst="rect">
            <a:avLst/>
          </a:prstGeom>
        </p:spPr>
        <p:txBody>
          <a:bodyPr wrap="none">
            <a:spAutoFit/>
          </a:bodyPr>
          <a:lstStyle/>
          <a:p>
            <a:r>
              <a:rPr lang="en-US" sz="2000" dirty="0">
                <a:solidFill>
                  <a:schemeClr val="bg1"/>
                </a:solidFill>
              </a:rPr>
              <a:t> GRANT SELECT ON (table’s name)</a:t>
            </a:r>
          </a:p>
          <a:p>
            <a:r>
              <a:rPr lang="en-US" sz="2000" dirty="0">
                <a:solidFill>
                  <a:schemeClr val="bg1"/>
                </a:solidFill>
              </a:rPr>
              <a:t>FOR </a:t>
            </a:r>
            <a:r>
              <a:rPr lang="en-US" sz="2000" dirty="0" err="1">
                <a:solidFill>
                  <a:schemeClr val="bg1"/>
                </a:solidFill>
              </a:rPr>
              <a:t>user@servername</a:t>
            </a:r>
            <a:r>
              <a:rPr lang="en-US" sz="2000" dirty="0">
                <a:solidFill>
                  <a:schemeClr val="bg1"/>
                </a:solidFill>
              </a:rPr>
              <a:t>;</a:t>
            </a:r>
            <a:endParaRPr lang="en-IN" sz="2000" dirty="0">
              <a:solidFill>
                <a:schemeClr val="bg1"/>
              </a:solidFill>
            </a:endParaRPr>
          </a:p>
        </p:txBody>
      </p:sp>
      <p:sp>
        <p:nvSpPr>
          <p:cNvPr id="22" name="Rectangle 21">
            <a:extLst>
              <a:ext uri="{FF2B5EF4-FFF2-40B4-BE49-F238E27FC236}">
                <a16:creationId xmlns:a16="http://schemas.microsoft.com/office/drawing/2014/main" id="{D3339453-452B-4DDC-AA0D-0B6D5E9AE1E5}"/>
              </a:ext>
            </a:extLst>
          </p:cNvPr>
          <p:cNvSpPr/>
          <p:nvPr/>
        </p:nvSpPr>
        <p:spPr>
          <a:xfrm>
            <a:off x="7034176" y="4157741"/>
            <a:ext cx="3805978" cy="707886"/>
          </a:xfrm>
          <a:prstGeom prst="rect">
            <a:avLst/>
          </a:prstGeom>
        </p:spPr>
        <p:txBody>
          <a:bodyPr wrap="none">
            <a:spAutoFit/>
          </a:bodyPr>
          <a:lstStyle/>
          <a:p>
            <a:r>
              <a:rPr lang="en-US" sz="2000" dirty="0">
                <a:solidFill>
                  <a:schemeClr val="bg1"/>
                </a:solidFill>
              </a:rPr>
              <a:t> REVOKE SELECT ON (table’s name)</a:t>
            </a:r>
          </a:p>
          <a:p>
            <a:r>
              <a:rPr lang="en-US" sz="2000" dirty="0">
                <a:solidFill>
                  <a:schemeClr val="bg1"/>
                </a:solidFill>
              </a:rPr>
              <a:t>FROM </a:t>
            </a:r>
            <a:r>
              <a:rPr lang="en-US" sz="2000" dirty="0" err="1">
                <a:solidFill>
                  <a:schemeClr val="bg1"/>
                </a:solidFill>
              </a:rPr>
              <a:t>user@servername</a:t>
            </a:r>
            <a:r>
              <a:rPr lang="en-US" sz="2000" dirty="0">
                <a:solidFill>
                  <a:schemeClr val="bg1"/>
                </a:solidFill>
              </a:rPr>
              <a:t>;</a:t>
            </a:r>
            <a:endParaRPr lang="en-IN" sz="2000" dirty="0">
              <a:solidFill>
                <a:schemeClr val="bg1"/>
              </a:solidFill>
            </a:endParaRPr>
          </a:p>
        </p:txBody>
      </p:sp>
      <p:sp>
        <p:nvSpPr>
          <p:cNvPr id="2" name="Footer Placeholder 1">
            <a:extLst>
              <a:ext uri="{FF2B5EF4-FFF2-40B4-BE49-F238E27FC236}">
                <a16:creationId xmlns:a16="http://schemas.microsoft.com/office/drawing/2014/main" id="{0E0B3CC1-DD3F-D55F-6139-2C4E2D935584}"/>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533543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4016173" y="2967334"/>
            <a:ext cx="4159654" cy="461665"/>
          </a:xfrm>
          <a:prstGeom prst="rect">
            <a:avLst/>
          </a:prstGeom>
          <a:noFill/>
        </p:spPr>
        <p:txBody>
          <a:bodyPr wrap="square" rtlCol="0">
            <a:spAutoFit/>
          </a:bodyPr>
          <a:lstStyle/>
          <a:p>
            <a:r>
              <a:rPr lang="en-US" sz="2400" b="1" dirty="0">
                <a:solidFill>
                  <a:schemeClr val="bg1"/>
                </a:solidFill>
              </a:rPr>
              <a:t>PRACTICAL</a:t>
            </a:r>
            <a:r>
              <a:rPr lang="en-US" sz="2400" b="1" dirty="0"/>
              <a:t> </a:t>
            </a:r>
            <a:r>
              <a:rPr lang="en-US" sz="2400" b="1" dirty="0">
                <a:solidFill>
                  <a:schemeClr val="bg1"/>
                </a:solidFill>
              </a:rPr>
              <a:t>IMPLEMENTATION</a:t>
            </a:r>
            <a:endParaRPr lang="en-IN" sz="2400" b="1" dirty="0">
              <a:solidFill>
                <a:schemeClr val="bg1"/>
              </a:solidFill>
            </a:endParaRPr>
          </a:p>
        </p:txBody>
      </p:sp>
      <p:sp>
        <p:nvSpPr>
          <p:cNvPr id="2" name="Footer Placeholder 1">
            <a:extLst>
              <a:ext uri="{FF2B5EF4-FFF2-40B4-BE49-F238E27FC236}">
                <a16:creationId xmlns:a16="http://schemas.microsoft.com/office/drawing/2014/main" id="{B3565056-EA60-3CCB-E9F5-81CBD55B4D85}"/>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02972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solidFill>
                  <a:schemeClr val="bg1"/>
                </a:solidFill>
              </a:rPr>
              <a:t>CREATE</a:t>
            </a:r>
            <a:endParaRPr lang="en-IN" sz="2400" b="1" dirty="0">
              <a:solidFill>
                <a:schemeClr val="bg1"/>
              </a:solidFill>
            </a:endParaRPr>
          </a:p>
        </p:txBody>
      </p:sp>
      <p:pic>
        <p:nvPicPr>
          <p:cNvPr id="2" name="Picture 1">
            <a:extLst>
              <a:ext uri="{FF2B5EF4-FFF2-40B4-BE49-F238E27FC236}">
                <a16:creationId xmlns:a16="http://schemas.microsoft.com/office/drawing/2014/main" id="{8D6E4899-2C74-4829-9E7D-4EC0CF760374}"/>
              </a:ext>
            </a:extLst>
          </p:cNvPr>
          <p:cNvPicPr>
            <a:picLocks noChangeAspect="1"/>
          </p:cNvPicPr>
          <p:nvPr/>
        </p:nvPicPr>
        <p:blipFill rotWithShape="1">
          <a:blip r:embed="rId2"/>
          <a:srcRect l="12728" t="20188" r="56931" b="41814"/>
          <a:stretch/>
        </p:blipFill>
        <p:spPr>
          <a:xfrm>
            <a:off x="2938906" y="1394832"/>
            <a:ext cx="6373092" cy="4487433"/>
          </a:xfrm>
          <a:prstGeom prst="rect">
            <a:avLst/>
          </a:prstGeom>
          <a:ln>
            <a:solidFill>
              <a:srgbClr val="00B0F0"/>
            </a:solidFill>
          </a:ln>
        </p:spPr>
      </p:pic>
      <p:sp>
        <p:nvSpPr>
          <p:cNvPr id="3" name="Footer Placeholder 2">
            <a:extLst>
              <a:ext uri="{FF2B5EF4-FFF2-40B4-BE49-F238E27FC236}">
                <a16:creationId xmlns:a16="http://schemas.microsoft.com/office/drawing/2014/main" id="{A6348274-836F-2EA7-6F38-D36EAAD776A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481604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t>ALTER</a:t>
            </a:r>
            <a:endParaRPr lang="en-IN" sz="2400" b="1" dirty="0"/>
          </a:p>
        </p:txBody>
      </p:sp>
      <p:pic>
        <p:nvPicPr>
          <p:cNvPr id="3" name="Picture 2">
            <a:extLst>
              <a:ext uri="{FF2B5EF4-FFF2-40B4-BE49-F238E27FC236}">
                <a16:creationId xmlns:a16="http://schemas.microsoft.com/office/drawing/2014/main" id="{811B4029-D10D-481F-A689-85E9C8A2F19E}"/>
              </a:ext>
            </a:extLst>
          </p:cNvPr>
          <p:cNvPicPr>
            <a:picLocks noChangeAspect="1"/>
          </p:cNvPicPr>
          <p:nvPr/>
        </p:nvPicPr>
        <p:blipFill rotWithShape="1">
          <a:blip r:embed="rId2"/>
          <a:srcRect l="12500" t="44846" r="54545" b="26454"/>
          <a:stretch/>
        </p:blipFill>
        <p:spPr>
          <a:xfrm>
            <a:off x="2743104" y="1996784"/>
            <a:ext cx="6705791" cy="3283529"/>
          </a:xfrm>
          <a:prstGeom prst="rect">
            <a:avLst/>
          </a:prstGeom>
          <a:ln>
            <a:solidFill>
              <a:srgbClr val="00B0F0"/>
            </a:solidFill>
          </a:ln>
        </p:spPr>
      </p:pic>
      <p:sp>
        <p:nvSpPr>
          <p:cNvPr id="2" name="Footer Placeholder 1">
            <a:extLst>
              <a:ext uri="{FF2B5EF4-FFF2-40B4-BE49-F238E27FC236}">
                <a16:creationId xmlns:a16="http://schemas.microsoft.com/office/drawing/2014/main" id="{AB7F1AAA-939F-F002-4DDA-DBB41F17D30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239687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t>DROP</a:t>
            </a:r>
            <a:endParaRPr lang="en-IN" sz="2400" b="1" dirty="0"/>
          </a:p>
        </p:txBody>
      </p:sp>
      <p:pic>
        <p:nvPicPr>
          <p:cNvPr id="3" name="Picture 2">
            <a:extLst>
              <a:ext uri="{FF2B5EF4-FFF2-40B4-BE49-F238E27FC236}">
                <a16:creationId xmlns:a16="http://schemas.microsoft.com/office/drawing/2014/main" id="{F1E5EE55-4E72-451D-8108-369F4FF43D68}"/>
              </a:ext>
            </a:extLst>
          </p:cNvPr>
          <p:cNvPicPr>
            <a:picLocks noChangeAspect="1"/>
          </p:cNvPicPr>
          <p:nvPr/>
        </p:nvPicPr>
        <p:blipFill rotWithShape="1">
          <a:blip r:embed="rId2"/>
          <a:srcRect l="12273" t="65867" r="57955" b="17964"/>
          <a:stretch/>
        </p:blipFill>
        <p:spPr>
          <a:xfrm>
            <a:off x="2889539" y="658091"/>
            <a:ext cx="7010227" cy="2140526"/>
          </a:xfrm>
          <a:prstGeom prst="rect">
            <a:avLst/>
          </a:prstGeom>
          <a:ln>
            <a:solidFill>
              <a:srgbClr val="00B0F0"/>
            </a:solidFill>
          </a:ln>
        </p:spPr>
      </p:pic>
      <p:sp>
        <p:nvSpPr>
          <p:cNvPr id="14" name="TextBox 13">
            <a:extLst>
              <a:ext uri="{FF2B5EF4-FFF2-40B4-BE49-F238E27FC236}">
                <a16:creationId xmlns:a16="http://schemas.microsoft.com/office/drawing/2014/main" id="{D7CBEC42-263A-48C5-8D3E-90204CC860E1}"/>
              </a:ext>
            </a:extLst>
          </p:cNvPr>
          <p:cNvSpPr txBox="1"/>
          <p:nvPr/>
        </p:nvSpPr>
        <p:spPr>
          <a:xfrm>
            <a:off x="1133823" y="3072109"/>
            <a:ext cx="4159654" cy="461665"/>
          </a:xfrm>
          <a:prstGeom prst="rect">
            <a:avLst/>
          </a:prstGeom>
          <a:noFill/>
        </p:spPr>
        <p:txBody>
          <a:bodyPr wrap="square" rtlCol="0">
            <a:spAutoFit/>
          </a:bodyPr>
          <a:lstStyle/>
          <a:p>
            <a:r>
              <a:rPr lang="en-US" sz="2400" b="1" dirty="0">
                <a:solidFill>
                  <a:schemeClr val="bg1"/>
                </a:solidFill>
              </a:rPr>
              <a:t>TRUNCATE</a:t>
            </a:r>
            <a:endParaRPr lang="en-IN" sz="2400" b="1" dirty="0">
              <a:solidFill>
                <a:schemeClr val="bg1"/>
              </a:solidFill>
            </a:endParaRPr>
          </a:p>
        </p:txBody>
      </p:sp>
      <p:pic>
        <p:nvPicPr>
          <p:cNvPr id="4" name="Picture 3">
            <a:extLst>
              <a:ext uri="{FF2B5EF4-FFF2-40B4-BE49-F238E27FC236}">
                <a16:creationId xmlns:a16="http://schemas.microsoft.com/office/drawing/2014/main" id="{54591D91-2C0B-43F8-B56D-F13E5825AEB1}"/>
              </a:ext>
            </a:extLst>
          </p:cNvPr>
          <p:cNvPicPr>
            <a:picLocks noChangeAspect="1"/>
          </p:cNvPicPr>
          <p:nvPr/>
        </p:nvPicPr>
        <p:blipFill rotWithShape="1">
          <a:blip r:embed="rId3"/>
          <a:srcRect l="12160" t="47538" r="59090" b="23979"/>
          <a:stretch/>
        </p:blipFill>
        <p:spPr>
          <a:xfrm>
            <a:off x="3575251" y="3577643"/>
            <a:ext cx="5638801" cy="3140741"/>
          </a:xfrm>
          <a:prstGeom prst="rect">
            <a:avLst/>
          </a:prstGeom>
          <a:ln>
            <a:solidFill>
              <a:srgbClr val="00B0F0"/>
            </a:solidFill>
          </a:ln>
        </p:spPr>
      </p:pic>
      <p:sp>
        <p:nvSpPr>
          <p:cNvPr id="2" name="Footer Placeholder 1">
            <a:extLst>
              <a:ext uri="{FF2B5EF4-FFF2-40B4-BE49-F238E27FC236}">
                <a16:creationId xmlns:a16="http://schemas.microsoft.com/office/drawing/2014/main" id="{DB06C48F-B845-2BDC-57FB-20AFACD17F0B}"/>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696119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solidFill>
                  <a:schemeClr val="bg1"/>
                </a:solidFill>
              </a:rPr>
              <a:t>INSERT</a:t>
            </a:r>
            <a:endParaRPr lang="en-IN" sz="2400" b="1" dirty="0">
              <a:solidFill>
                <a:schemeClr val="bg1"/>
              </a:solidFill>
            </a:endParaRPr>
          </a:p>
        </p:txBody>
      </p:sp>
      <p:pic>
        <p:nvPicPr>
          <p:cNvPr id="4" name="Picture 3">
            <a:extLst>
              <a:ext uri="{FF2B5EF4-FFF2-40B4-BE49-F238E27FC236}">
                <a16:creationId xmlns:a16="http://schemas.microsoft.com/office/drawing/2014/main" id="{2A78FDDE-18FD-4F62-8728-A8728D96475B}"/>
              </a:ext>
            </a:extLst>
          </p:cNvPr>
          <p:cNvPicPr>
            <a:picLocks noChangeAspect="1"/>
          </p:cNvPicPr>
          <p:nvPr/>
        </p:nvPicPr>
        <p:blipFill rotWithShape="1">
          <a:blip r:embed="rId2"/>
          <a:srcRect l="12386" t="26251" r="44318" b="21198"/>
          <a:stretch/>
        </p:blipFill>
        <p:spPr>
          <a:xfrm>
            <a:off x="2666999" y="1088998"/>
            <a:ext cx="6858001" cy="4680002"/>
          </a:xfrm>
          <a:prstGeom prst="rect">
            <a:avLst/>
          </a:prstGeom>
          <a:ln>
            <a:solidFill>
              <a:srgbClr val="00B0F0"/>
            </a:solidFill>
          </a:ln>
        </p:spPr>
      </p:pic>
      <p:sp>
        <p:nvSpPr>
          <p:cNvPr id="2" name="Footer Placeholder 1">
            <a:extLst>
              <a:ext uri="{FF2B5EF4-FFF2-40B4-BE49-F238E27FC236}">
                <a16:creationId xmlns:a16="http://schemas.microsoft.com/office/drawing/2014/main" id="{FCE10201-9BCF-D7A6-A575-CF311780B95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054876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solidFill>
                  <a:schemeClr val="bg1"/>
                </a:solidFill>
              </a:rPr>
              <a:t>UPDATE</a:t>
            </a:r>
            <a:endParaRPr lang="en-IN" sz="2400" b="1" dirty="0">
              <a:solidFill>
                <a:schemeClr val="bg1"/>
              </a:solidFill>
            </a:endParaRPr>
          </a:p>
        </p:txBody>
      </p:sp>
      <p:pic>
        <p:nvPicPr>
          <p:cNvPr id="2" name="Picture 1">
            <a:extLst>
              <a:ext uri="{FF2B5EF4-FFF2-40B4-BE49-F238E27FC236}">
                <a16:creationId xmlns:a16="http://schemas.microsoft.com/office/drawing/2014/main" id="{220A5110-AD68-41A7-9101-F74AFBB454CE}"/>
              </a:ext>
            </a:extLst>
          </p:cNvPr>
          <p:cNvPicPr>
            <a:picLocks noChangeAspect="1"/>
          </p:cNvPicPr>
          <p:nvPr/>
        </p:nvPicPr>
        <p:blipFill rotWithShape="1">
          <a:blip r:embed="rId2"/>
          <a:srcRect l="12387" t="27059" r="58750" b="14730"/>
          <a:stretch/>
        </p:blipFill>
        <p:spPr>
          <a:xfrm>
            <a:off x="3552565" y="545098"/>
            <a:ext cx="5086870" cy="5767802"/>
          </a:xfrm>
          <a:prstGeom prst="rect">
            <a:avLst/>
          </a:prstGeom>
          <a:ln>
            <a:solidFill>
              <a:srgbClr val="00B0F0"/>
            </a:solidFill>
          </a:ln>
        </p:spPr>
      </p:pic>
      <p:sp>
        <p:nvSpPr>
          <p:cNvPr id="3" name="Footer Placeholder 2">
            <a:extLst>
              <a:ext uri="{FF2B5EF4-FFF2-40B4-BE49-F238E27FC236}">
                <a16:creationId xmlns:a16="http://schemas.microsoft.com/office/drawing/2014/main" id="{CA4A4B5D-B3A6-5AC8-54C2-8856E439ECD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135612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solidFill>
                  <a:schemeClr val="bg1"/>
                </a:solidFill>
              </a:rPr>
              <a:t>DELETE</a:t>
            </a:r>
            <a:endParaRPr lang="en-IN" sz="2400" b="1" dirty="0">
              <a:solidFill>
                <a:schemeClr val="bg1"/>
              </a:solidFill>
            </a:endParaRPr>
          </a:p>
        </p:txBody>
      </p:sp>
      <p:pic>
        <p:nvPicPr>
          <p:cNvPr id="2" name="Picture 1">
            <a:extLst>
              <a:ext uri="{FF2B5EF4-FFF2-40B4-BE49-F238E27FC236}">
                <a16:creationId xmlns:a16="http://schemas.microsoft.com/office/drawing/2014/main" id="{644645BF-F29D-40EA-B0CD-87A1C313DEA0}"/>
              </a:ext>
            </a:extLst>
          </p:cNvPr>
          <p:cNvPicPr>
            <a:picLocks noChangeAspect="1"/>
          </p:cNvPicPr>
          <p:nvPr/>
        </p:nvPicPr>
        <p:blipFill rotWithShape="1">
          <a:blip r:embed="rId2"/>
          <a:srcRect l="12386" t="53057" r="58295" b="16752"/>
          <a:stretch/>
        </p:blipFill>
        <p:spPr>
          <a:xfrm>
            <a:off x="2686023" y="1523998"/>
            <a:ext cx="6580617" cy="3810001"/>
          </a:xfrm>
          <a:prstGeom prst="rect">
            <a:avLst/>
          </a:prstGeom>
          <a:ln>
            <a:solidFill>
              <a:srgbClr val="00B0F0"/>
            </a:solidFill>
          </a:ln>
        </p:spPr>
      </p:pic>
      <p:sp>
        <p:nvSpPr>
          <p:cNvPr id="3" name="Footer Placeholder 2">
            <a:extLst>
              <a:ext uri="{FF2B5EF4-FFF2-40B4-BE49-F238E27FC236}">
                <a16:creationId xmlns:a16="http://schemas.microsoft.com/office/drawing/2014/main" id="{0D708844-794A-7506-0488-DBE585E86B8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976569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solidFill>
                  <a:schemeClr val="bg1"/>
                </a:solidFill>
              </a:rPr>
              <a:t>SELECT</a:t>
            </a:r>
            <a:endParaRPr lang="en-IN" sz="2400" b="1" dirty="0">
              <a:solidFill>
                <a:schemeClr val="bg1"/>
              </a:solidFill>
            </a:endParaRPr>
          </a:p>
        </p:txBody>
      </p:sp>
      <p:pic>
        <p:nvPicPr>
          <p:cNvPr id="3" name="Picture 2">
            <a:extLst>
              <a:ext uri="{FF2B5EF4-FFF2-40B4-BE49-F238E27FC236}">
                <a16:creationId xmlns:a16="http://schemas.microsoft.com/office/drawing/2014/main" id="{0B6C23A5-29E9-4058-A067-69272A32D0AB}"/>
              </a:ext>
            </a:extLst>
          </p:cNvPr>
          <p:cNvPicPr>
            <a:picLocks noChangeAspect="1"/>
          </p:cNvPicPr>
          <p:nvPr/>
        </p:nvPicPr>
        <p:blipFill rotWithShape="1">
          <a:blip r:embed="rId2"/>
          <a:srcRect l="12500" t="59600" r="54886" b="17763"/>
          <a:stretch/>
        </p:blipFill>
        <p:spPr>
          <a:xfrm>
            <a:off x="2894647" y="427258"/>
            <a:ext cx="6761018" cy="2638447"/>
          </a:xfrm>
          <a:prstGeom prst="rect">
            <a:avLst/>
          </a:prstGeom>
          <a:ln>
            <a:solidFill>
              <a:srgbClr val="00B0F0"/>
            </a:solidFill>
          </a:ln>
        </p:spPr>
      </p:pic>
      <p:pic>
        <p:nvPicPr>
          <p:cNvPr id="4" name="Picture 3">
            <a:extLst>
              <a:ext uri="{FF2B5EF4-FFF2-40B4-BE49-F238E27FC236}">
                <a16:creationId xmlns:a16="http://schemas.microsoft.com/office/drawing/2014/main" id="{7ACA5905-C018-444D-842D-DAE493E987F3}"/>
              </a:ext>
            </a:extLst>
          </p:cNvPr>
          <p:cNvPicPr>
            <a:picLocks noChangeAspect="1"/>
          </p:cNvPicPr>
          <p:nvPr/>
        </p:nvPicPr>
        <p:blipFill rotWithShape="1">
          <a:blip r:embed="rId3"/>
          <a:srcRect l="11932" t="56210" r="59546" b="16954"/>
          <a:stretch/>
        </p:blipFill>
        <p:spPr>
          <a:xfrm>
            <a:off x="2894647" y="3274622"/>
            <a:ext cx="6402706" cy="3386952"/>
          </a:xfrm>
          <a:prstGeom prst="rect">
            <a:avLst/>
          </a:prstGeom>
          <a:ln>
            <a:solidFill>
              <a:srgbClr val="00B0F0"/>
            </a:solidFill>
          </a:ln>
        </p:spPr>
      </p:pic>
      <p:sp>
        <p:nvSpPr>
          <p:cNvPr id="2" name="Footer Placeholder 1">
            <a:extLst>
              <a:ext uri="{FF2B5EF4-FFF2-40B4-BE49-F238E27FC236}">
                <a16:creationId xmlns:a16="http://schemas.microsoft.com/office/drawing/2014/main" id="{71CF1F12-74B4-C5A6-A670-F823970C1C50}"/>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486859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885826" y="612843"/>
            <a:ext cx="3533774" cy="5632311"/>
          </a:xfrm>
          <a:prstGeom prst="rect">
            <a:avLst/>
          </a:prstGeom>
        </p:spPr>
        <p:txBody>
          <a:bodyPr wrap="square">
            <a:spAutoFit/>
          </a:bodyPr>
          <a:lstStyle/>
          <a:p>
            <a:r>
              <a:rPr lang="en-IN" sz="2000" dirty="0">
                <a:solidFill>
                  <a:schemeClr val="bg1"/>
                </a:solidFill>
              </a:rPr>
              <a:t>Here you reach to installer page.</a:t>
            </a:r>
          </a:p>
          <a:p>
            <a:endParaRPr lang="en-IN" sz="2000" dirty="0">
              <a:solidFill>
                <a:schemeClr val="bg1"/>
              </a:solidFill>
            </a:endParaRPr>
          </a:p>
          <a:p>
            <a:r>
              <a:rPr lang="en-US" sz="2000" dirty="0">
                <a:solidFill>
                  <a:schemeClr val="bg1"/>
                </a:solidFill>
              </a:rPr>
              <a:t>Y</a:t>
            </a:r>
            <a:r>
              <a:rPr lang="en-IN" sz="2000" dirty="0" err="1">
                <a:solidFill>
                  <a:schemeClr val="bg1"/>
                </a:solidFill>
              </a:rPr>
              <a:t>ou</a:t>
            </a:r>
            <a:r>
              <a:rPr lang="en-IN" sz="2000" dirty="0">
                <a:solidFill>
                  <a:schemeClr val="bg1"/>
                </a:solidFill>
              </a:rPr>
              <a:t> can see which version will be downloaded, some information about MySQL like it is offered by Oracle.</a:t>
            </a:r>
          </a:p>
          <a:p>
            <a:endParaRPr lang="en-IN" sz="2000" dirty="0">
              <a:solidFill>
                <a:schemeClr val="bg1"/>
              </a:solidFill>
            </a:endParaRPr>
          </a:p>
          <a:p>
            <a:r>
              <a:rPr lang="en-US" sz="2000" dirty="0">
                <a:solidFill>
                  <a:schemeClr val="bg1"/>
                </a:solidFill>
              </a:rPr>
              <a:t>S</a:t>
            </a:r>
            <a:r>
              <a:rPr lang="en-IN" sz="2000" dirty="0">
                <a:solidFill>
                  <a:schemeClr val="bg1"/>
                </a:solidFill>
              </a:rPr>
              <a:t>elect installer community to download .exe on your desktop.</a:t>
            </a:r>
          </a:p>
          <a:p>
            <a:endParaRPr lang="en-US" sz="2000" dirty="0">
              <a:solidFill>
                <a:schemeClr val="bg1"/>
              </a:solidFill>
            </a:endParaRPr>
          </a:p>
          <a:p>
            <a:r>
              <a:rPr lang="en-US" sz="2000" dirty="0">
                <a:solidFill>
                  <a:schemeClr val="bg1"/>
                </a:solidFill>
              </a:rPr>
              <a:t>F</a:t>
            </a:r>
            <a:r>
              <a:rPr lang="en-IN" sz="2000" dirty="0" err="1">
                <a:solidFill>
                  <a:schemeClr val="bg1"/>
                </a:solidFill>
              </a:rPr>
              <a:t>irst</a:t>
            </a:r>
            <a:r>
              <a:rPr lang="en-IN" sz="2000" dirty="0">
                <a:solidFill>
                  <a:schemeClr val="bg1"/>
                </a:solidFill>
              </a:rPr>
              <a:t>, web-community installer is online where you need network connectivity while working on workbench</a:t>
            </a:r>
          </a:p>
          <a:p>
            <a:r>
              <a:rPr lang="en-IN" sz="2000" dirty="0">
                <a:solidFill>
                  <a:schemeClr val="bg1"/>
                </a:solidFill>
              </a:rPr>
              <a:t>Whereas second installer- is offline.</a:t>
            </a:r>
          </a:p>
          <a:p>
            <a:r>
              <a:rPr lang="en-IN" sz="2000" dirty="0">
                <a:solidFill>
                  <a:schemeClr val="bg1"/>
                </a:solidFill>
              </a:rPr>
              <a:t>Here offline installer is being downloaded </a:t>
            </a:r>
          </a:p>
        </p:txBody>
      </p:sp>
      <p:pic>
        <p:nvPicPr>
          <p:cNvPr id="4" name="Picture 3">
            <a:extLst>
              <a:ext uri="{FF2B5EF4-FFF2-40B4-BE49-F238E27FC236}">
                <a16:creationId xmlns:a16="http://schemas.microsoft.com/office/drawing/2014/main" id="{D451878A-4972-4505-B60C-92A9F4871D07}"/>
              </a:ext>
            </a:extLst>
          </p:cNvPr>
          <p:cNvPicPr>
            <a:picLocks noChangeAspect="1"/>
          </p:cNvPicPr>
          <p:nvPr/>
        </p:nvPicPr>
        <p:blipFill rotWithShape="1">
          <a:blip r:embed="rId2">
            <a:extLst>
              <a:ext uri="{28A0092B-C50C-407E-A947-70E740481C1C}">
                <a14:useLocalDpi xmlns:a14="http://schemas.microsoft.com/office/drawing/2010/main" val="0"/>
              </a:ext>
            </a:extLst>
          </a:blip>
          <a:srcRect l="2813" t="-23" r="34318" b="6455"/>
          <a:stretch/>
        </p:blipFill>
        <p:spPr>
          <a:xfrm>
            <a:off x="4558670" y="448705"/>
            <a:ext cx="7373810" cy="6170138"/>
          </a:xfrm>
          <a:prstGeom prst="rect">
            <a:avLst/>
          </a:prstGeom>
          <a:ln>
            <a:solidFill>
              <a:srgbClr val="00B0F0"/>
            </a:solidFill>
          </a:ln>
        </p:spPr>
      </p:pic>
      <p:sp>
        <p:nvSpPr>
          <p:cNvPr id="6" name="Rectangle 5">
            <a:extLst>
              <a:ext uri="{FF2B5EF4-FFF2-40B4-BE49-F238E27FC236}">
                <a16:creationId xmlns:a16="http://schemas.microsoft.com/office/drawing/2014/main" id="{8D66C9C3-80FA-418A-B969-B05559040511}"/>
              </a:ext>
            </a:extLst>
          </p:cNvPr>
          <p:cNvSpPr/>
          <p:nvPr/>
        </p:nvSpPr>
        <p:spPr>
          <a:xfrm>
            <a:off x="10375466" y="3207324"/>
            <a:ext cx="1216021" cy="568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54653A6-66FA-CB51-59A8-15400AB39010}"/>
              </a:ext>
            </a:extLst>
          </p:cNvPr>
          <p:cNvSpPr/>
          <p:nvPr/>
        </p:nvSpPr>
        <p:spPr>
          <a:xfrm>
            <a:off x="10375466" y="3844932"/>
            <a:ext cx="1216021" cy="568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oter Placeholder 4">
            <a:extLst>
              <a:ext uri="{FF2B5EF4-FFF2-40B4-BE49-F238E27FC236}">
                <a16:creationId xmlns:a16="http://schemas.microsoft.com/office/drawing/2014/main" id="{FFA811D6-13DD-D85C-F569-E80C95B5D17A}"/>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9154661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1422514" cy="461665"/>
          </a:xfrm>
          <a:prstGeom prst="rect">
            <a:avLst/>
          </a:prstGeom>
          <a:noFill/>
        </p:spPr>
        <p:txBody>
          <a:bodyPr wrap="square" rtlCol="0">
            <a:spAutoFit/>
          </a:bodyPr>
          <a:lstStyle/>
          <a:p>
            <a:r>
              <a:rPr lang="en-US" sz="2400" b="1" dirty="0">
                <a:solidFill>
                  <a:schemeClr val="bg1"/>
                </a:solidFill>
              </a:rPr>
              <a:t>SELECT</a:t>
            </a:r>
            <a:endParaRPr lang="en-IN" sz="2400" b="1" dirty="0">
              <a:solidFill>
                <a:schemeClr val="bg1"/>
              </a:solidFill>
            </a:endParaRPr>
          </a:p>
        </p:txBody>
      </p:sp>
      <p:pic>
        <p:nvPicPr>
          <p:cNvPr id="2" name="Picture 1">
            <a:extLst>
              <a:ext uri="{FF2B5EF4-FFF2-40B4-BE49-F238E27FC236}">
                <a16:creationId xmlns:a16="http://schemas.microsoft.com/office/drawing/2014/main" id="{BFA515C3-83EF-4BB6-8F88-427422736E9B}"/>
              </a:ext>
            </a:extLst>
          </p:cNvPr>
          <p:cNvPicPr>
            <a:picLocks noChangeAspect="1"/>
          </p:cNvPicPr>
          <p:nvPr/>
        </p:nvPicPr>
        <p:blipFill rotWithShape="1">
          <a:blip r:embed="rId2"/>
          <a:srcRect l="12273" t="55760" r="56073" b="20794"/>
          <a:stretch/>
        </p:blipFill>
        <p:spPr>
          <a:xfrm>
            <a:off x="2812472" y="401781"/>
            <a:ext cx="7370618" cy="3069298"/>
          </a:xfrm>
          <a:prstGeom prst="rect">
            <a:avLst/>
          </a:prstGeom>
          <a:ln>
            <a:solidFill>
              <a:srgbClr val="00B0F0"/>
            </a:solidFill>
          </a:ln>
        </p:spPr>
      </p:pic>
      <p:pic>
        <p:nvPicPr>
          <p:cNvPr id="6" name="Picture 5">
            <a:extLst>
              <a:ext uri="{FF2B5EF4-FFF2-40B4-BE49-F238E27FC236}">
                <a16:creationId xmlns:a16="http://schemas.microsoft.com/office/drawing/2014/main" id="{16FEC3F9-B123-4815-8DDC-32FD49FE0EF9}"/>
              </a:ext>
            </a:extLst>
          </p:cNvPr>
          <p:cNvPicPr>
            <a:picLocks noChangeAspect="1"/>
          </p:cNvPicPr>
          <p:nvPr/>
        </p:nvPicPr>
        <p:blipFill rotWithShape="1">
          <a:blip r:embed="rId3"/>
          <a:srcRect l="11591" t="53057" r="58068" b="19379"/>
          <a:stretch/>
        </p:blipFill>
        <p:spPr>
          <a:xfrm>
            <a:off x="3588328" y="3638549"/>
            <a:ext cx="6040581" cy="3085337"/>
          </a:xfrm>
          <a:prstGeom prst="rect">
            <a:avLst/>
          </a:prstGeom>
          <a:ln>
            <a:solidFill>
              <a:srgbClr val="00B0F0"/>
            </a:solidFill>
          </a:ln>
        </p:spPr>
      </p:pic>
      <p:sp>
        <p:nvSpPr>
          <p:cNvPr id="3" name="Footer Placeholder 2">
            <a:extLst>
              <a:ext uri="{FF2B5EF4-FFF2-40B4-BE49-F238E27FC236}">
                <a16:creationId xmlns:a16="http://schemas.microsoft.com/office/drawing/2014/main" id="{BA9D5020-EF2C-5238-20E3-9FEFDBE6FB60}"/>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998407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t>SELECT</a:t>
            </a:r>
            <a:endParaRPr lang="en-IN" sz="2400" b="1" dirty="0"/>
          </a:p>
        </p:txBody>
      </p:sp>
      <p:pic>
        <p:nvPicPr>
          <p:cNvPr id="3" name="Picture 2">
            <a:extLst>
              <a:ext uri="{FF2B5EF4-FFF2-40B4-BE49-F238E27FC236}">
                <a16:creationId xmlns:a16="http://schemas.microsoft.com/office/drawing/2014/main" id="{E588B6A5-726E-428E-A092-99F14C689B28}"/>
              </a:ext>
            </a:extLst>
          </p:cNvPr>
          <p:cNvPicPr>
            <a:picLocks noChangeAspect="1"/>
          </p:cNvPicPr>
          <p:nvPr/>
        </p:nvPicPr>
        <p:blipFill rotWithShape="1">
          <a:blip r:embed="rId2"/>
          <a:srcRect l="12159" t="44038" r="56073" b="29485"/>
          <a:stretch/>
        </p:blipFill>
        <p:spPr>
          <a:xfrm>
            <a:off x="2390776" y="644236"/>
            <a:ext cx="5929746" cy="2778619"/>
          </a:xfrm>
          <a:prstGeom prst="rect">
            <a:avLst/>
          </a:prstGeom>
          <a:ln>
            <a:solidFill>
              <a:schemeClr val="accent1"/>
            </a:solidFill>
          </a:ln>
        </p:spPr>
      </p:pic>
      <p:pic>
        <p:nvPicPr>
          <p:cNvPr id="4" name="Picture 3">
            <a:extLst>
              <a:ext uri="{FF2B5EF4-FFF2-40B4-BE49-F238E27FC236}">
                <a16:creationId xmlns:a16="http://schemas.microsoft.com/office/drawing/2014/main" id="{39AFA344-40E4-4469-ADC1-62BA83EE116D}"/>
              </a:ext>
            </a:extLst>
          </p:cNvPr>
          <p:cNvPicPr>
            <a:picLocks noChangeAspect="1"/>
          </p:cNvPicPr>
          <p:nvPr/>
        </p:nvPicPr>
        <p:blipFill rotWithShape="1">
          <a:blip r:embed="rId3"/>
          <a:srcRect l="12045" t="44442" r="58864" b="30900"/>
          <a:stretch/>
        </p:blipFill>
        <p:spPr>
          <a:xfrm>
            <a:off x="3059950" y="3638549"/>
            <a:ext cx="5832763" cy="2779681"/>
          </a:xfrm>
          <a:prstGeom prst="rect">
            <a:avLst/>
          </a:prstGeom>
          <a:ln>
            <a:solidFill>
              <a:schemeClr val="accent1"/>
            </a:solidFill>
          </a:ln>
        </p:spPr>
      </p:pic>
      <p:sp>
        <p:nvSpPr>
          <p:cNvPr id="2" name="Footer Placeholder 1">
            <a:extLst>
              <a:ext uri="{FF2B5EF4-FFF2-40B4-BE49-F238E27FC236}">
                <a16:creationId xmlns:a16="http://schemas.microsoft.com/office/drawing/2014/main" id="{2F7F462A-F084-04E4-1F45-6ABF4482831B}"/>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986033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1380950" cy="461665"/>
          </a:xfrm>
          <a:prstGeom prst="rect">
            <a:avLst/>
          </a:prstGeom>
          <a:noFill/>
        </p:spPr>
        <p:txBody>
          <a:bodyPr wrap="square" rtlCol="0">
            <a:spAutoFit/>
          </a:bodyPr>
          <a:lstStyle/>
          <a:p>
            <a:r>
              <a:rPr lang="en-US" sz="2400" b="1" dirty="0">
                <a:solidFill>
                  <a:schemeClr val="bg1"/>
                </a:solidFill>
              </a:rPr>
              <a:t>COMMIT</a:t>
            </a:r>
            <a:endParaRPr lang="en-IN" sz="2400" b="1" dirty="0">
              <a:solidFill>
                <a:schemeClr val="bg1"/>
              </a:solidFill>
            </a:endParaRPr>
          </a:p>
        </p:txBody>
      </p:sp>
      <p:pic>
        <p:nvPicPr>
          <p:cNvPr id="2" name="Picture 1">
            <a:extLst>
              <a:ext uri="{FF2B5EF4-FFF2-40B4-BE49-F238E27FC236}">
                <a16:creationId xmlns:a16="http://schemas.microsoft.com/office/drawing/2014/main" id="{DEB72CDF-13F7-4504-91E9-E1C1D8E14A29}"/>
              </a:ext>
            </a:extLst>
          </p:cNvPr>
          <p:cNvPicPr>
            <a:picLocks noChangeAspect="1"/>
          </p:cNvPicPr>
          <p:nvPr/>
        </p:nvPicPr>
        <p:blipFill rotWithShape="1">
          <a:blip r:embed="rId2"/>
          <a:srcRect l="16478" t="26049" r="36250" b="6039"/>
          <a:stretch/>
        </p:blipFill>
        <p:spPr>
          <a:xfrm>
            <a:off x="2673928" y="427257"/>
            <a:ext cx="7744690" cy="6255333"/>
          </a:xfrm>
          <a:prstGeom prst="rect">
            <a:avLst/>
          </a:prstGeom>
          <a:ln>
            <a:solidFill>
              <a:schemeClr val="tx1"/>
            </a:solidFill>
          </a:ln>
        </p:spPr>
      </p:pic>
      <p:sp>
        <p:nvSpPr>
          <p:cNvPr id="3" name="Footer Placeholder 2">
            <a:extLst>
              <a:ext uri="{FF2B5EF4-FFF2-40B4-BE49-F238E27FC236}">
                <a16:creationId xmlns:a16="http://schemas.microsoft.com/office/drawing/2014/main" id="{B28956BA-4E95-90C1-EE6A-F4F58F8C1D03}"/>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993456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1630332" cy="461665"/>
          </a:xfrm>
          <a:prstGeom prst="rect">
            <a:avLst/>
          </a:prstGeom>
          <a:noFill/>
        </p:spPr>
        <p:txBody>
          <a:bodyPr wrap="square" rtlCol="0">
            <a:spAutoFit/>
          </a:bodyPr>
          <a:lstStyle/>
          <a:p>
            <a:r>
              <a:rPr lang="en-US" sz="2400" b="1" dirty="0">
                <a:solidFill>
                  <a:schemeClr val="bg1"/>
                </a:solidFill>
              </a:rPr>
              <a:t>ROLLBACK</a:t>
            </a:r>
            <a:endParaRPr lang="en-IN" sz="2400" b="1" dirty="0">
              <a:solidFill>
                <a:schemeClr val="bg1"/>
              </a:solidFill>
            </a:endParaRPr>
          </a:p>
        </p:txBody>
      </p:sp>
      <p:pic>
        <p:nvPicPr>
          <p:cNvPr id="3" name="Picture 2">
            <a:extLst>
              <a:ext uri="{FF2B5EF4-FFF2-40B4-BE49-F238E27FC236}">
                <a16:creationId xmlns:a16="http://schemas.microsoft.com/office/drawing/2014/main" id="{5AFAB49C-3764-4422-A422-68361807A661}"/>
              </a:ext>
            </a:extLst>
          </p:cNvPr>
          <p:cNvPicPr>
            <a:picLocks noChangeAspect="1"/>
          </p:cNvPicPr>
          <p:nvPr/>
        </p:nvPicPr>
        <p:blipFill rotWithShape="1">
          <a:blip r:embed="rId2"/>
          <a:srcRect l="16250" t="22815" r="35227" b="5433"/>
          <a:stretch/>
        </p:blipFill>
        <p:spPr>
          <a:xfrm>
            <a:off x="2826327" y="477214"/>
            <a:ext cx="7352955" cy="6113119"/>
          </a:xfrm>
          <a:prstGeom prst="rect">
            <a:avLst/>
          </a:prstGeom>
          <a:ln>
            <a:solidFill>
              <a:schemeClr val="tx1"/>
            </a:solidFill>
          </a:ln>
        </p:spPr>
      </p:pic>
      <p:sp>
        <p:nvSpPr>
          <p:cNvPr id="2" name="Footer Placeholder 1">
            <a:extLst>
              <a:ext uri="{FF2B5EF4-FFF2-40B4-BE49-F238E27FC236}">
                <a16:creationId xmlns:a16="http://schemas.microsoft.com/office/drawing/2014/main" id="{B381FCF4-B7F6-5B44-AC3F-6DC2136BCBA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535848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1630332" cy="461665"/>
          </a:xfrm>
          <a:prstGeom prst="rect">
            <a:avLst/>
          </a:prstGeom>
          <a:noFill/>
        </p:spPr>
        <p:txBody>
          <a:bodyPr wrap="square" rtlCol="0">
            <a:spAutoFit/>
          </a:bodyPr>
          <a:lstStyle/>
          <a:p>
            <a:r>
              <a:rPr lang="en-US" sz="2400" b="1" dirty="0">
                <a:solidFill>
                  <a:schemeClr val="bg1"/>
                </a:solidFill>
              </a:rPr>
              <a:t>SAVEPOINT</a:t>
            </a:r>
            <a:endParaRPr lang="en-IN" sz="2400" b="1" dirty="0">
              <a:solidFill>
                <a:schemeClr val="bg1"/>
              </a:solidFill>
            </a:endParaRPr>
          </a:p>
        </p:txBody>
      </p:sp>
      <p:pic>
        <p:nvPicPr>
          <p:cNvPr id="2" name="Picture 1">
            <a:extLst>
              <a:ext uri="{FF2B5EF4-FFF2-40B4-BE49-F238E27FC236}">
                <a16:creationId xmlns:a16="http://schemas.microsoft.com/office/drawing/2014/main" id="{84C1E75F-F759-428E-9BB6-BB273FE9488E}"/>
              </a:ext>
            </a:extLst>
          </p:cNvPr>
          <p:cNvPicPr>
            <a:picLocks noChangeAspect="1"/>
          </p:cNvPicPr>
          <p:nvPr/>
        </p:nvPicPr>
        <p:blipFill rotWithShape="1">
          <a:blip r:embed="rId2"/>
          <a:srcRect l="16477" t="20188" r="49206" b="5837"/>
          <a:stretch/>
        </p:blipFill>
        <p:spPr>
          <a:xfrm>
            <a:off x="3409334" y="70876"/>
            <a:ext cx="5541817" cy="6716245"/>
          </a:xfrm>
          <a:prstGeom prst="rect">
            <a:avLst/>
          </a:prstGeom>
          <a:ln>
            <a:solidFill>
              <a:schemeClr val="tx1"/>
            </a:solidFill>
          </a:ln>
        </p:spPr>
      </p:pic>
      <p:sp>
        <p:nvSpPr>
          <p:cNvPr id="3" name="Footer Placeholder 2">
            <a:extLst>
              <a:ext uri="{FF2B5EF4-FFF2-40B4-BE49-F238E27FC236}">
                <a16:creationId xmlns:a16="http://schemas.microsoft.com/office/drawing/2014/main" id="{502C55B8-2CFF-A5C6-F115-50217E559142}"/>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345935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CONSTRAINTS</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5</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2B73755-180F-9FC1-C15D-7EC557CDE34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271623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401781"/>
            <a:ext cx="10151299" cy="1631216"/>
          </a:xfrm>
          <a:prstGeom prst="rect">
            <a:avLst/>
          </a:prstGeom>
        </p:spPr>
        <p:txBody>
          <a:bodyPr wrap="square">
            <a:spAutoFit/>
          </a:bodyPr>
          <a:lstStyle/>
          <a:p>
            <a:r>
              <a:rPr lang="en-US" sz="2000" dirty="0">
                <a:solidFill>
                  <a:schemeClr val="bg1"/>
                </a:solidFill>
              </a:rPr>
              <a:t>Constraints are used to specify rules for data in a table. This ensures the accuracy and reliability of the data in the table.</a:t>
            </a:r>
          </a:p>
          <a:p>
            <a:r>
              <a:rPr lang="en-US" sz="2000" dirty="0">
                <a:solidFill>
                  <a:schemeClr val="bg1"/>
                </a:solidFill>
              </a:rPr>
              <a:t>Constraints can be specified when the table is created with the CREATE TABLE statement, or after the table is created with the ALTER TABLE statement.</a:t>
            </a:r>
          </a:p>
          <a:p>
            <a:r>
              <a:rPr lang="en-US" sz="2000" dirty="0">
                <a:solidFill>
                  <a:schemeClr val="bg1"/>
                </a:solidFill>
              </a:rPr>
              <a:t>There are two types of constraints—</a:t>
            </a:r>
          </a:p>
        </p:txBody>
      </p:sp>
      <p:graphicFrame>
        <p:nvGraphicFramePr>
          <p:cNvPr id="3" name="Table 2">
            <a:extLst>
              <a:ext uri="{FF2B5EF4-FFF2-40B4-BE49-F238E27FC236}">
                <a16:creationId xmlns:a16="http://schemas.microsoft.com/office/drawing/2014/main" id="{856F178C-0231-43B6-87C1-A9373EA54A8F}"/>
              </a:ext>
            </a:extLst>
          </p:cNvPr>
          <p:cNvGraphicFramePr>
            <a:graphicFrameLocks noGrp="1"/>
          </p:cNvGraphicFramePr>
          <p:nvPr>
            <p:extLst>
              <p:ext uri="{D42A27DB-BD31-4B8C-83A1-F6EECF244321}">
                <p14:modId xmlns:p14="http://schemas.microsoft.com/office/powerpoint/2010/main" val="3661530135"/>
              </p:ext>
            </p:extLst>
          </p:nvPr>
        </p:nvGraphicFramePr>
        <p:xfrm>
          <a:off x="1228727" y="2030523"/>
          <a:ext cx="10514388" cy="4724400"/>
        </p:xfrm>
        <a:graphic>
          <a:graphicData uri="http://schemas.openxmlformats.org/drawingml/2006/table">
            <a:tbl>
              <a:tblPr firstRow="1" bandRow="1">
                <a:tableStyleId>{FABFCF23-3B69-468F-B69F-88F6DE6A72F2}</a:tableStyleId>
              </a:tblPr>
              <a:tblGrid>
                <a:gridCol w="5257194">
                  <a:extLst>
                    <a:ext uri="{9D8B030D-6E8A-4147-A177-3AD203B41FA5}">
                      <a16:colId xmlns:a16="http://schemas.microsoft.com/office/drawing/2014/main" val="1351311197"/>
                    </a:ext>
                  </a:extLst>
                </a:gridCol>
                <a:gridCol w="5257194">
                  <a:extLst>
                    <a:ext uri="{9D8B030D-6E8A-4147-A177-3AD203B41FA5}">
                      <a16:colId xmlns:a16="http://schemas.microsoft.com/office/drawing/2014/main" val="1087362241"/>
                    </a:ext>
                  </a:extLst>
                </a:gridCol>
              </a:tblGrid>
              <a:tr h="370840">
                <a:tc>
                  <a:txBody>
                    <a:bodyPr/>
                    <a:lstStyle/>
                    <a:p>
                      <a:pPr algn="ctr"/>
                      <a:r>
                        <a:rPr lang="en-US" sz="2000" dirty="0">
                          <a:solidFill>
                            <a:schemeClr val="bg1"/>
                          </a:solidFill>
                        </a:rPr>
                        <a:t>Regular Constraints</a:t>
                      </a:r>
                      <a:endParaRPr lang="en-IN" sz="2000" b="1" dirty="0">
                        <a:solidFill>
                          <a:schemeClr val="bg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bg1"/>
                          </a:solidFill>
                        </a:rPr>
                        <a:t>Key Constraints</a:t>
                      </a:r>
                      <a:endParaRPr lang="en-IN" sz="2000" b="1" dirty="0">
                        <a:solidFill>
                          <a:schemeClr val="bg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7148461"/>
                  </a:ext>
                </a:extLst>
              </a:tr>
              <a:tr h="370840">
                <a:tc>
                  <a:txBody>
                    <a:bodyPr/>
                    <a:lstStyle/>
                    <a:p>
                      <a:pPr marL="342900" indent="-342900">
                        <a:buAutoNum type="arabicPeriod"/>
                      </a:pPr>
                      <a:r>
                        <a:rPr lang="en-US" sz="2000" b="1" dirty="0">
                          <a:solidFill>
                            <a:schemeClr val="bg1"/>
                          </a:solidFill>
                        </a:rPr>
                        <a:t>Null</a:t>
                      </a:r>
                    </a:p>
                    <a:p>
                      <a:pPr marL="0" indent="0">
                        <a:buNone/>
                      </a:pPr>
                      <a:r>
                        <a:rPr lang="en-US" sz="2000" dirty="0">
                          <a:solidFill>
                            <a:schemeClr val="bg1"/>
                          </a:solidFill>
                        </a:rPr>
                        <a:t>By setting NOT NULL to the col, no null value will be accepted, value will be mandatory to enter</a:t>
                      </a:r>
                      <a:endParaRPr lang="en-IN" sz="2000" dirty="0">
                        <a:solidFill>
                          <a:schemeClr val="bg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AutoNum type="arabicPeriod"/>
                      </a:pPr>
                      <a:r>
                        <a:rPr lang="en-US" sz="2000" b="1" dirty="0">
                          <a:solidFill>
                            <a:schemeClr val="bg1"/>
                          </a:solidFill>
                        </a:rPr>
                        <a:t>Unique</a:t>
                      </a:r>
                    </a:p>
                    <a:p>
                      <a:pPr marL="0" indent="0">
                        <a:buNone/>
                      </a:pPr>
                      <a:r>
                        <a:rPr lang="en-US" sz="2000" dirty="0">
                          <a:solidFill>
                            <a:schemeClr val="bg1"/>
                          </a:solidFill>
                        </a:rPr>
                        <a:t>Value that is not duplicated but can have only one null value</a:t>
                      </a:r>
                      <a:endParaRPr lang="en-IN" sz="2000" dirty="0">
                        <a:solidFill>
                          <a:schemeClr val="bg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231585"/>
                  </a:ext>
                </a:extLst>
              </a:tr>
              <a:tr h="370840">
                <a:tc>
                  <a:txBody>
                    <a:bodyPr/>
                    <a:lstStyle/>
                    <a:p>
                      <a:r>
                        <a:rPr lang="en-US" sz="2000" dirty="0">
                          <a:solidFill>
                            <a:schemeClr val="bg1"/>
                          </a:solidFill>
                        </a:rPr>
                        <a:t>2.   </a:t>
                      </a:r>
                      <a:r>
                        <a:rPr lang="en-US" sz="2000" b="1" dirty="0">
                          <a:solidFill>
                            <a:schemeClr val="bg1"/>
                          </a:solidFill>
                        </a:rPr>
                        <a:t>Default</a:t>
                      </a:r>
                    </a:p>
                    <a:p>
                      <a:r>
                        <a:rPr lang="en-US" sz="2000" dirty="0">
                          <a:solidFill>
                            <a:schemeClr val="bg1"/>
                          </a:solidFill>
                        </a:rPr>
                        <a:t>If the col contains only one value throughout the table, you can set the value as default value so it gets automatically entered.</a:t>
                      </a:r>
                      <a:endParaRPr lang="en-IN" sz="2000" dirty="0">
                        <a:solidFill>
                          <a:schemeClr val="bg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bg1"/>
                          </a:solidFill>
                        </a:rPr>
                        <a:t>2. </a:t>
                      </a:r>
                      <a:r>
                        <a:rPr lang="en-US" sz="2000" b="1" dirty="0">
                          <a:solidFill>
                            <a:schemeClr val="bg1"/>
                          </a:solidFill>
                        </a:rPr>
                        <a:t>Primary</a:t>
                      </a:r>
                      <a:r>
                        <a:rPr lang="en-US" sz="2000" dirty="0">
                          <a:solidFill>
                            <a:schemeClr val="bg1"/>
                          </a:solidFill>
                        </a:rPr>
                        <a:t> </a:t>
                      </a:r>
                      <a:r>
                        <a:rPr lang="en-US" sz="2000" b="1" dirty="0">
                          <a:solidFill>
                            <a:schemeClr val="bg1"/>
                          </a:solidFill>
                        </a:rPr>
                        <a:t>key</a:t>
                      </a:r>
                      <a:r>
                        <a:rPr lang="en-US" sz="2000" dirty="0">
                          <a:solidFill>
                            <a:schemeClr val="bg1"/>
                          </a:solidFill>
                        </a:rPr>
                        <a:t> (Parent value)</a:t>
                      </a:r>
                    </a:p>
                    <a:p>
                      <a:r>
                        <a:rPr lang="en-US" sz="2000" dirty="0">
                          <a:solidFill>
                            <a:schemeClr val="bg1"/>
                          </a:solidFill>
                        </a:rPr>
                        <a:t>The primary key can be used to uniquely identify the rows of a table. Only one primary key is allowed per table. No duplicates / null values</a:t>
                      </a:r>
                      <a:endParaRPr lang="en-IN" sz="2000" dirty="0">
                        <a:solidFill>
                          <a:schemeClr val="bg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7218434"/>
                  </a:ext>
                </a:extLst>
              </a:tr>
              <a:tr h="370840">
                <a:tc>
                  <a:txBody>
                    <a:bodyPr/>
                    <a:lstStyle/>
                    <a:p>
                      <a:pPr marL="342900" indent="-342900">
                        <a:buAutoNum type="arabicPeriod" startAt="3"/>
                      </a:pPr>
                      <a:r>
                        <a:rPr lang="en-US" sz="2000" b="1" dirty="0">
                          <a:solidFill>
                            <a:schemeClr val="bg1"/>
                          </a:solidFill>
                        </a:rPr>
                        <a:t>Check</a:t>
                      </a:r>
                    </a:p>
                    <a:p>
                      <a:pPr marL="0" indent="0">
                        <a:buNone/>
                      </a:pPr>
                      <a:r>
                        <a:rPr lang="en-US" sz="2000" dirty="0">
                          <a:solidFill>
                            <a:schemeClr val="bg1"/>
                          </a:solidFill>
                        </a:rPr>
                        <a:t>It works based on given condition for specific column</a:t>
                      </a:r>
                      <a:endParaRPr lang="en-IN" sz="2000" dirty="0">
                        <a:solidFill>
                          <a:schemeClr val="bg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bg1"/>
                          </a:solidFill>
                        </a:rPr>
                        <a:t>3. </a:t>
                      </a:r>
                      <a:r>
                        <a:rPr lang="en-US" sz="2000" b="1" dirty="0">
                          <a:solidFill>
                            <a:schemeClr val="bg1"/>
                          </a:solidFill>
                        </a:rPr>
                        <a:t>Foreign</a:t>
                      </a:r>
                      <a:r>
                        <a:rPr lang="en-US" sz="2000" dirty="0">
                          <a:solidFill>
                            <a:schemeClr val="bg1"/>
                          </a:solidFill>
                        </a:rPr>
                        <a:t> </a:t>
                      </a:r>
                      <a:r>
                        <a:rPr lang="en-US" sz="2000" b="1" dirty="0">
                          <a:solidFill>
                            <a:schemeClr val="bg1"/>
                          </a:solidFill>
                        </a:rPr>
                        <a:t>key</a:t>
                      </a:r>
                      <a:r>
                        <a:rPr lang="en-US" sz="2000" dirty="0">
                          <a:solidFill>
                            <a:schemeClr val="bg1"/>
                          </a:solidFill>
                        </a:rPr>
                        <a:t> (child value)</a:t>
                      </a:r>
                    </a:p>
                    <a:p>
                      <a:r>
                        <a:rPr lang="en-US" sz="2000" dirty="0">
                          <a:solidFill>
                            <a:schemeClr val="bg1"/>
                          </a:solidFill>
                        </a:rPr>
                        <a:t>Foreign Keys constraints ensure data integrity, by enforcing that values in one table must match values in another table.</a:t>
                      </a:r>
                      <a:endParaRPr lang="en-IN" sz="2000" dirty="0">
                        <a:solidFill>
                          <a:schemeClr val="bg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0679699"/>
                  </a:ext>
                </a:extLst>
              </a:tr>
              <a:tr h="370840">
                <a:tc>
                  <a:txBody>
                    <a:bodyPr/>
                    <a:lstStyle/>
                    <a:p>
                      <a:pPr marL="0" indent="0">
                        <a:buNone/>
                      </a:pPr>
                      <a:endParaRPr lang="en-IN" sz="2000" dirty="0">
                        <a:solidFill>
                          <a:schemeClr val="bg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IN" sz="2000" dirty="0">
                          <a:solidFill>
                            <a:schemeClr val="bg1"/>
                          </a:solidFill>
                        </a:rPr>
                        <a:t>4. </a:t>
                      </a:r>
                      <a:r>
                        <a:rPr lang="en-IN" sz="2000" b="1" dirty="0" err="1">
                          <a:solidFill>
                            <a:schemeClr val="bg1"/>
                          </a:solidFill>
                        </a:rPr>
                        <a:t>Auto_increment</a:t>
                      </a:r>
                      <a:r>
                        <a:rPr lang="en-IN" sz="2000" b="0" dirty="0">
                          <a:solidFill>
                            <a:schemeClr val="bg1"/>
                          </a:solidFill>
                        </a:rPr>
                        <a:t>(PK/Unique) </a:t>
                      </a:r>
                      <a:br>
                        <a:rPr lang="en-IN" sz="2000" b="0" dirty="0">
                          <a:solidFill>
                            <a:schemeClr val="bg1"/>
                          </a:solidFill>
                        </a:rPr>
                      </a:br>
                      <a:r>
                        <a:rPr lang="en-IN" sz="2000" b="0" dirty="0">
                          <a:solidFill>
                            <a:schemeClr val="bg1"/>
                          </a:solidFill>
                        </a:rPr>
                        <a:t> Sequence of values one after another.</a:t>
                      </a:r>
                      <a:endParaRPr lang="en-IN" sz="2000" dirty="0">
                        <a:solidFill>
                          <a:schemeClr val="bg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05960667"/>
                  </a:ext>
                </a:extLst>
              </a:tr>
            </a:tbl>
          </a:graphicData>
        </a:graphic>
      </p:graphicFrame>
      <p:sp>
        <p:nvSpPr>
          <p:cNvPr id="4" name="Footer Placeholder 3">
            <a:extLst>
              <a:ext uri="{FF2B5EF4-FFF2-40B4-BE49-F238E27FC236}">
                <a16:creationId xmlns:a16="http://schemas.microsoft.com/office/drawing/2014/main" id="{4EE9443B-8999-99AA-A9B2-55F1DC2DB0C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2588004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27191" y="318655"/>
            <a:ext cx="2125610" cy="461665"/>
          </a:xfrm>
          <a:prstGeom prst="rect">
            <a:avLst/>
          </a:prstGeom>
        </p:spPr>
        <p:txBody>
          <a:bodyPr wrap="square">
            <a:spAutoFit/>
          </a:bodyPr>
          <a:lstStyle/>
          <a:p>
            <a:r>
              <a:rPr lang="en-US" sz="2400" b="1" dirty="0">
                <a:solidFill>
                  <a:schemeClr val="bg1"/>
                </a:solidFill>
              </a:rPr>
              <a:t>Normalization</a:t>
            </a:r>
            <a:r>
              <a:rPr lang="en-US" sz="2000" dirty="0">
                <a:solidFill>
                  <a:schemeClr val="bg1"/>
                </a:solidFill>
              </a:rPr>
              <a:t> </a:t>
            </a:r>
          </a:p>
        </p:txBody>
      </p:sp>
      <p:sp>
        <p:nvSpPr>
          <p:cNvPr id="4" name="TextBox 3">
            <a:extLst>
              <a:ext uri="{FF2B5EF4-FFF2-40B4-BE49-F238E27FC236}">
                <a16:creationId xmlns:a16="http://schemas.microsoft.com/office/drawing/2014/main" id="{7C043524-910C-4F32-8E15-852E6C8523E2}"/>
              </a:ext>
            </a:extLst>
          </p:cNvPr>
          <p:cNvSpPr txBox="1"/>
          <p:nvPr/>
        </p:nvSpPr>
        <p:spPr>
          <a:xfrm>
            <a:off x="1662545" y="1288473"/>
            <a:ext cx="9360131" cy="2246769"/>
          </a:xfrm>
          <a:prstGeom prst="rect">
            <a:avLst/>
          </a:prstGeom>
          <a:noFill/>
        </p:spPr>
        <p:txBody>
          <a:bodyPr wrap="square" rtlCol="0">
            <a:spAutoFit/>
          </a:bodyPr>
          <a:lstStyle/>
          <a:p>
            <a:r>
              <a:rPr lang="en-US" sz="2000" dirty="0">
                <a:solidFill>
                  <a:schemeClr val="bg1"/>
                </a:solidFill>
              </a:rPr>
              <a:t>The process of splitting one big table in multiple small tables is called normalization.</a:t>
            </a:r>
          </a:p>
          <a:p>
            <a:endParaRPr lang="en-US" sz="2000" dirty="0">
              <a:solidFill>
                <a:schemeClr val="bg1"/>
              </a:solidFill>
            </a:endParaRPr>
          </a:p>
          <a:p>
            <a:r>
              <a:rPr lang="en-US" sz="2000" dirty="0">
                <a:solidFill>
                  <a:schemeClr val="bg1"/>
                </a:solidFill>
              </a:rPr>
              <a:t>The purpose of normalization is </a:t>
            </a:r>
          </a:p>
          <a:p>
            <a:pPr marL="285750" indent="-285750">
              <a:buFont typeface="Arial" panose="020B0604020202020204" pitchFamily="34" charset="0"/>
              <a:buChar char="•"/>
            </a:pPr>
            <a:r>
              <a:rPr lang="en-US" sz="2000" dirty="0">
                <a:solidFill>
                  <a:schemeClr val="bg1"/>
                </a:solidFill>
              </a:rPr>
              <a:t>To save storage</a:t>
            </a:r>
          </a:p>
          <a:p>
            <a:pPr marL="285750" indent="-285750">
              <a:buFont typeface="Arial" panose="020B0604020202020204" pitchFamily="34" charset="0"/>
              <a:buChar char="•"/>
            </a:pPr>
            <a:r>
              <a:rPr lang="en-US" sz="2000" dirty="0">
                <a:solidFill>
                  <a:schemeClr val="bg1"/>
                </a:solidFill>
              </a:rPr>
              <a:t>To make application work smoother and faster</a:t>
            </a:r>
          </a:p>
          <a:p>
            <a:pPr marL="285750" indent="-285750">
              <a:buFont typeface="Arial" panose="020B0604020202020204" pitchFamily="34" charset="0"/>
              <a:buChar char="•"/>
            </a:pPr>
            <a:r>
              <a:rPr lang="en-US" sz="2000" dirty="0">
                <a:solidFill>
                  <a:schemeClr val="bg1"/>
                </a:solidFill>
              </a:rPr>
              <a:t>To increase performance</a:t>
            </a:r>
          </a:p>
          <a:p>
            <a:pPr marL="285750" indent="-285750">
              <a:buFont typeface="Arial" panose="020B0604020202020204" pitchFamily="34" charset="0"/>
              <a:buChar char="•"/>
            </a:pPr>
            <a:r>
              <a:rPr lang="en-US" sz="2000" dirty="0">
                <a:solidFill>
                  <a:schemeClr val="bg1"/>
                </a:solidFill>
              </a:rPr>
              <a:t>To decrease data ETL process</a:t>
            </a:r>
            <a:endParaRPr lang="en-IN" sz="2000" dirty="0">
              <a:solidFill>
                <a:schemeClr val="bg1"/>
              </a:solidFill>
            </a:endParaRPr>
          </a:p>
        </p:txBody>
      </p:sp>
      <p:sp>
        <p:nvSpPr>
          <p:cNvPr id="3" name="Footer Placeholder 2">
            <a:extLst>
              <a:ext uri="{FF2B5EF4-FFF2-40B4-BE49-F238E27FC236}">
                <a16:creationId xmlns:a16="http://schemas.microsoft.com/office/drawing/2014/main" id="{2B090EC6-CD59-2B2F-B2A6-9BA7F35B0E8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868333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C043524-910C-4F32-8E15-852E6C8523E2}"/>
              </a:ext>
            </a:extLst>
          </p:cNvPr>
          <p:cNvSpPr txBox="1"/>
          <p:nvPr/>
        </p:nvSpPr>
        <p:spPr>
          <a:xfrm>
            <a:off x="947133" y="546379"/>
            <a:ext cx="2447231" cy="400110"/>
          </a:xfrm>
          <a:prstGeom prst="rect">
            <a:avLst/>
          </a:prstGeom>
          <a:noFill/>
        </p:spPr>
        <p:txBody>
          <a:bodyPr wrap="square" rtlCol="0">
            <a:spAutoFit/>
          </a:bodyPr>
          <a:lstStyle/>
          <a:p>
            <a:r>
              <a:rPr lang="en-US" sz="2000" b="1" u="sng" dirty="0">
                <a:solidFill>
                  <a:schemeClr val="bg1"/>
                </a:solidFill>
              </a:rPr>
              <a:t>Before Normalization</a:t>
            </a:r>
          </a:p>
        </p:txBody>
      </p:sp>
      <p:graphicFrame>
        <p:nvGraphicFramePr>
          <p:cNvPr id="3" name="Table 2">
            <a:extLst>
              <a:ext uri="{FF2B5EF4-FFF2-40B4-BE49-F238E27FC236}">
                <a16:creationId xmlns:a16="http://schemas.microsoft.com/office/drawing/2014/main" id="{32C8A502-7B93-45BE-8151-7BA3FC5C60D7}"/>
              </a:ext>
            </a:extLst>
          </p:cNvPr>
          <p:cNvGraphicFramePr>
            <a:graphicFrameLocks noGrp="1"/>
          </p:cNvGraphicFramePr>
          <p:nvPr>
            <p:extLst>
              <p:ext uri="{D42A27DB-BD31-4B8C-83A1-F6EECF244321}">
                <p14:modId xmlns:p14="http://schemas.microsoft.com/office/powerpoint/2010/main" val="912077160"/>
              </p:ext>
            </p:extLst>
          </p:nvPr>
        </p:nvGraphicFramePr>
        <p:xfrm>
          <a:off x="1408836" y="1127621"/>
          <a:ext cx="8128002" cy="1483360"/>
        </p:xfrm>
        <a:graphic>
          <a:graphicData uri="http://schemas.openxmlformats.org/drawingml/2006/table">
            <a:tbl>
              <a:tblPr firstRow="1" bandRow="1">
                <a:tableStyleId>{073A0DAA-6AF3-43AB-8588-CEC1D06C72B9}</a:tableStyleId>
              </a:tblPr>
              <a:tblGrid>
                <a:gridCol w="1354667">
                  <a:extLst>
                    <a:ext uri="{9D8B030D-6E8A-4147-A177-3AD203B41FA5}">
                      <a16:colId xmlns:a16="http://schemas.microsoft.com/office/drawing/2014/main" val="4229076248"/>
                    </a:ext>
                  </a:extLst>
                </a:gridCol>
                <a:gridCol w="1354667">
                  <a:extLst>
                    <a:ext uri="{9D8B030D-6E8A-4147-A177-3AD203B41FA5}">
                      <a16:colId xmlns:a16="http://schemas.microsoft.com/office/drawing/2014/main" val="1647710290"/>
                    </a:ext>
                  </a:extLst>
                </a:gridCol>
                <a:gridCol w="1354667">
                  <a:extLst>
                    <a:ext uri="{9D8B030D-6E8A-4147-A177-3AD203B41FA5}">
                      <a16:colId xmlns:a16="http://schemas.microsoft.com/office/drawing/2014/main" val="638754082"/>
                    </a:ext>
                  </a:extLst>
                </a:gridCol>
                <a:gridCol w="1354667">
                  <a:extLst>
                    <a:ext uri="{9D8B030D-6E8A-4147-A177-3AD203B41FA5}">
                      <a16:colId xmlns:a16="http://schemas.microsoft.com/office/drawing/2014/main" val="3398839858"/>
                    </a:ext>
                  </a:extLst>
                </a:gridCol>
                <a:gridCol w="1354667">
                  <a:extLst>
                    <a:ext uri="{9D8B030D-6E8A-4147-A177-3AD203B41FA5}">
                      <a16:colId xmlns:a16="http://schemas.microsoft.com/office/drawing/2014/main" val="1680767796"/>
                    </a:ext>
                  </a:extLst>
                </a:gridCol>
                <a:gridCol w="1354667">
                  <a:extLst>
                    <a:ext uri="{9D8B030D-6E8A-4147-A177-3AD203B41FA5}">
                      <a16:colId xmlns:a16="http://schemas.microsoft.com/office/drawing/2014/main" val="2625613912"/>
                    </a:ext>
                  </a:extLst>
                </a:gridCol>
              </a:tblGrid>
              <a:tr h="370840">
                <a:tc>
                  <a:txBody>
                    <a:bodyPr/>
                    <a:lstStyle/>
                    <a:p>
                      <a:r>
                        <a:rPr lang="en-US" dirty="0">
                          <a:solidFill>
                            <a:schemeClr val="tx1"/>
                          </a:solidFill>
                        </a:rPr>
                        <a:t>SID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NAME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AGE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CID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CNAME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AMOUNT</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74618375"/>
                  </a:ext>
                </a:extLst>
              </a:tr>
              <a:tr h="370840">
                <a:tc>
                  <a:txBody>
                    <a:bodyPr/>
                    <a:lstStyle/>
                    <a:p>
                      <a:r>
                        <a:rPr lang="en-US" dirty="0">
                          <a:solidFill>
                            <a:schemeClr val="bg1"/>
                          </a:solidFill>
                        </a:rPr>
                        <a:t>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Ram</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21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SQL</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15000</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7142642"/>
                  </a:ext>
                </a:extLst>
              </a:tr>
              <a:tr h="370840">
                <a:tc>
                  <a:txBody>
                    <a:bodyPr/>
                    <a:lstStyle/>
                    <a:p>
                      <a:r>
                        <a:rPr lang="en-US" dirty="0">
                          <a:solidFill>
                            <a:schemeClr val="bg1"/>
                          </a:solidFill>
                        </a:rPr>
                        <a:t>2</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John</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22</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SQL</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15000</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281106"/>
                  </a:ext>
                </a:extLst>
              </a:tr>
              <a:tr h="370840">
                <a:tc>
                  <a:txBody>
                    <a:bodyPr/>
                    <a:lstStyle/>
                    <a:p>
                      <a:r>
                        <a:rPr lang="en-US" dirty="0">
                          <a:solidFill>
                            <a:schemeClr val="bg1"/>
                          </a:solidFill>
                        </a:rPr>
                        <a:t>3</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Sana</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23</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2</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Power-BI</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12000</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9074633"/>
                  </a:ext>
                </a:extLst>
              </a:tr>
            </a:tbl>
          </a:graphicData>
        </a:graphic>
      </p:graphicFrame>
      <p:graphicFrame>
        <p:nvGraphicFramePr>
          <p:cNvPr id="13" name="Table 12">
            <a:extLst>
              <a:ext uri="{FF2B5EF4-FFF2-40B4-BE49-F238E27FC236}">
                <a16:creationId xmlns:a16="http://schemas.microsoft.com/office/drawing/2014/main" id="{B3023FEF-2C2D-4F2D-B124-028F2780D5FF}"/>
              </a:ext>
            </a:extLst>
          </p:cNvPr>
          <p:cNvGraphicFramePr>
            <a:graphicFrameLocks noGrp="1"/>
          </p:cNvGraphicFramePr>
          <p:nvPr>
            <p:extLst>
              <p:ext uri="{D42A27DB-BD31-4B8C-83A1-F6EECF244321}">
                <p14:modId xmlns:p14="http://schemas.microsoft.com/office/powerpoint/2010/main" val="1629179293"/>
              </p:ext>
            </p:extLst>
          </p:nvPr>
        </p:nvGraphicFramePr>
        <p:xfrm>
          <a:off x="3725430" y="3424492"/>
          <a:ext cx="4064001" cy="1112520"/>
        </p:xfrm>
        <a:graphic>
          <a:graphicData uri="http://schemas.openxmlformats.org/drawingml/2006/table">
            <a:tbl>
              <a:tblPr firstRow="1" bandRow="1">
                <a:tableStyleId>{073A0DAA-6AF3-43AB-8588-CEC1D06C72B9}</a:tableStyleId>
              </a:tblPr>
              <a:tblGrid>
                <a:gridCol w="1354667">
                  <a:extLst>
                    <a:ext uri="{9D8B030D-6E8A-4147-A177-3AD203B41FA5}">
                      <a16:colId xmlns:a16="http://schemas.microsoft.com/office/drawing/2014/main" val="3398839858"/>
                    </a:ext>
                  </a:extLst>
                </a:gridCol>
                <a:gridCol w="1354667">
                  <a:extLst>
                    <a:ext uri="{9D8B030D-6E8A-4147-A177-3AD203B41FA5}">
                      <a16:colId xmlns:a16="http://schemas.microsoft.com/office/drawing/2014/main" val="1680767796"/>
                    </a:ext>
                  </a:extLst>
                </a:gridCol>
                <a:gridCol w="1354667">
                  <a:extLst>
                    <a:ext uri="{9D8B030D-6E8A-4147-A177-3AD203B41FA5}">
                      <a16:colId xmlns:a16="http://schemas.microsoft.com/office/drawing/2014/main" val="2625613912"/>
                    </a:ext>
                  </a:extLst>
                </a:gridCol>
              </a:tblGrid>
              <a:tr h="370840">
                <a:tc>
                  <a:txBody>
                    <a:bodyPr/>
                    <a:lstStyle/>
                    <a:p>
                      <a:r>
                        <a:rPr lang="en-US" dirty="0">
                          <a:solidFill>
                            <a:schemeClr val="tx1"/>
                          </a:solidFill>
                        </a:rPr>
                        <a:t>CID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CNAME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AMOUNT</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74618375"/>
                  </a:ext>
                </a:extLst>
              </a:tr>
              <a:tr h="370840">
                <a:tc>
                  <a:txBody>
                    <a:bodyPr/>
                    <a:lstStyle/>
                    <a:p>
                      <a:r>
                        <a:rPr lang="en-US" dirty="0">
                          <a:solidFill>
                            <a:schemeClr val="bg1"/>
                          </a:solidFill>
                        </a:rPr>
                        <a:t>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SQL</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15000</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7142642"/>
                  </a:ext>
                </a:extLst>
              </a:tr>
              <a:tr h="370840">
                <a:tc>
                  <a:txBody>
                    <a:bodyPr/>
                    <a:lstStyle/>
                    <a:p>
                      <a:r>
                        <a:rPr lang="en-US" dirty="0">
                          <a:solidFill>
                            <a:schemeClr val="bg1"/>
                          </a:solidFill>
                        </a:rPr>
                        <a:t>2</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Power-BI</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12000</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9074633"/>
                  </a:ext>
                </a:extLst>
              </a:tr>
            </a:tbl>
          </a:graphicData>
        </a:graphic>
      </p:graphicFrame>
      <p:graphicFrame>
        <p:nvGraphicFramePr>
          <p:cNvPr id="14" name="Table 13">
            <a:extLst>
              <a:ext uri="{FF2B5EF4-FFF2-40B4-BE49-F238E27FC236}">
                <a16:creationId xmlns:a16="http://schemas.microsoft.com/office/drawing/2014/main" id="{42C1641B-FFC2-4DBA-B5C9-BE5B2B6FE3B5}"/>
              </a:ext>
            </a:extLst>
          </p:cNvPr>
          <p:cNvGraphicFramePr>
            <a:graphicFrameLocks noGrp="1"/>
          </p:cNvGraphicFramePr>
          <p:nvPr>
            <p:extLst>
              <p:ext uri="{D42A27DB-BD31-4B8C-83A1-F6EECF244321}">
                <p14:modId xmlns:p14="http://schemas.microsoft.com/office/powerpoint/2010/main" val="892750185"/>
              </p:ext>
            </p:extLst>
          </p:nvPr>
        </p:nvGraphicFramePr>
        <p:xfrm>
          <a:off x="3048096" y="4988699"/>
          <a:ext cx="5418668" cy="1483360"/>
        </p:xfrm>
        <a:graphic>
          <a:graphicData uri="http://schemas.openxmlformats.org/drawingml/2006/table">
            <a:tbl>
              <a:tblPr firstRow="1" bandRow="1">
                <a:tableStyleId>{073A0DAA-6AF3-43AB-8588-CEC1D06C72B9}</a:tableStyleId>
              </a:tblPr>
              <a:tblGrid>
                <a:gridCol w="1354667">
                  <a:extLst>
                    <a:ext uri="{9D8B030D-6E8A-4147-A177-3AD203B41FA5}">
                      <a16:colId xmlns:a16="http://schemas.microsoft.com/office/drawing/2014/main" val="4229076248"/>
                    </a:ext>
                  </a:extLst>
                </a:gridCol>
                <a:gridCol w="1354667">
                  <a:extLst>
                    <a:ext uri="{9D8B030D-6E8A-4147-A177-3AD203B41FA5}">
                      <a16:colId xmlns:a16="http://schemas.microsoft.com/office/drawing/2014/main" val="1647710290"/>
                    </a:ext>
                  </a:extLst>
                </a:gridCol>
                <a:gridCol w="1354667">
                  <a:extLst>
                    <a:ext uri="{9D8B030D-6E8A-4147-A177-3AD203B41FA5}">
                      <a16:colId xmlns:a16="http://schemas.microsoft.com/office/drawing/2014/main" val="638754082"/>
                    </a:ext>
                  </a:extLst>
                </a:gridCol>
                <a:gridCol w="1354667">
                  <a:extLst>
                    <a:ext uri="{9D8B030D-6E8A-4147-A177-3AD203B41FA5}">
                      <a16:colId xmlns:a16="http://schemas.microsoft.com/office/drawing/2014/main" val="3398839858"/>
                    </a:ext>
                  </a:extLst>
                </a:gridCol>
              </a:tblGrid>
              <a:tr h="370840">
                <a:tc>
                  <a:txBody>
                    <a:bodyPr/>
                    <a:lstStyle/>
                    <a:p>
                      <a:r>
                        <a:rPr lang="en-US" dirty="0">
                          <a:solidFill>
                            <a:schemeClr val="tx1"/>
                          </a:solidFill>
                        </a:rPr>
                        <a:t>SID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NAME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AGE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CID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74618375"/>
                  </a:ext>
                </a:extLst>
              </a:tr>
              <a:tr h="370840">
                <a:tc>
                  <a:txBody>
                    <a:bodyPr/>
                    <a:lstStyle/>
                    <a:p>
                      <a:r>
                        <a:rPr lang="en-US" dirty="0">
                          <a:solidFill>
                            <a:schemeClr val="bg1"/>
                          </a:solidFill>
                        </a:rPr>
                        <a:t>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Ram</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21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7142642"/>
                  </a:ext>
                </a:extLst>
              </a:tr>
              <a:tr h="370840">
                <a:tc>
                  <a:txBody>
                    <a:bodyPr/>
                    <a:lstStyle/>
                    <a:p>
                      <a:r>
                        <a:rPr lang="en-US" dirty="0">
                          <a:solidFill>
                            <a:schemeClr val="bg1"/>
                          </a:solidFill>
                        </a:rPr>
                        <a:t>2</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John</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22</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1</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281106"/>
                  </a:ext>
                </a:extLst>
              </a:tr>
              <a:tr h="370840">
                <a:tc>
                  <a:txBody>
                    <a:bodyPr/>
                    <a:lstStyle/>
                    <a:p>
                      <a:r>
                        <a:rPr lang="en-US" dirty="0">
                          <a:solidFill>
                            <a:schemeClr val="bg1"/>
                          </a:solidFill>
                        </a:rPr>
                        <a:t>3</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Sana</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23</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1"/>
                          </a:solidFill>
                        </a:rPr>
                        <a:t>2</a:t>
                      </a:r>
                      <a:endParaRPr lang="en-I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9074633"/>
                  </a:ext>
                </a:extLst>
              </a:tr>
            </a:tbl>
          </a:graphicData>
        </a:graphic>
      </p:graphicFrame>
      <p:sp>
        <p:nvSpPr>
          <p:cNvPr id="15" name="TextBox 14">
            <a:extLst>
              <a:ext uri="{FF2B5EF4-FFF2-40B4-BE49-F238E27FC236}">
                <a16:creationId xmlns:a16="http://schemas.microsoft.com/office/drawing/2014/main" id="{84F40E50-A105-4AAA-B423-532BE8AA6A36}"/>
              </a:ext>
            </a:extLst>
          </p:cNvPr>
          <p:cNvSpPr txBox="1"/>
          <p:nvPr/>
        </p:nvSpPr>
        <p:spPr>
          <a:xfrm>
            <a:off x="947133" y="2872520"/>
            <a:ext cx="2294831" cy="400110"/>
          </a:xfrm>
          <a:prstGeom prst="rect">
            <a:avLst/>
          </a:prstGeom>
          <a:noFill/>
        </p:spPr>
        <p:txBody>
          <a:bodyPr wrap="square" rtlCol="0">
            <a:spAutoFit/>
          </a:bodyPr>
          <a:lstStyle/>
          <a:p>
            <a:r>
              <a:rPr lang="en-US" sz="2000" b="1" u="sng" dirty="0">
                <a:solidFill>
                  <a:schemeClr val="bg1"/>
                </a:solidFill>
              </a:rPr>
              <a:t>After Normalization</a:t>
            </a:r>
          </a:p>
        </p:txBody>
      </p:sp>
      <p:sp>
        <p:nvSpPr>
          <p:cNvPr id="6" name="TextBox 5">
            <a:extLst>
              <a:ext uri="{FF2B5EF4-FFF2-40B4-BE49-F238E27FC236}">
                <a16:creationId xmlns:a16="http://schemas.microsoft.com/office/drawing/2014/main" id="{46985BEC-830F-47C8-A26E-3BF6581757E9}"/>
              </a:ext>
            </a:extLst>
          </p:cNvPr>
          <p:cNvSpPr txBox="1"/>
          <p:nvPr/>
        </p:nvSpPr>
        <p:spPr>
          <a:xfrm>
            <a:off x="9712035" y="1546135"/>
            <a:ext cx="1745673" cy="646331"/>
          </a:xfrm>
          <a:prstGeom prst="rect">
            <a:avLst/>
          </a:prstGeom>
          <a:noFill/>
          <a:ln>
            <a:solidFill>
              <a:schemeClr val="tx1"/>
            </a:solidFill>
          </a:ln>
        </p:spPr>
        <p:txBody>
          <a:bodyPr wrap="square" rtlCol="0">
            <a:spAutoFit/>
          </a:bodyPr>
          <a:lstStyle/>
          <a:p>
            <a:r>
              <a:rPr lang="en-US" dirty="0" err="1">
                <a:solidFill>
                  <a:schemeClr val="bg1"/>
                </a:solidFill>
              </a:rPr>
              <a:t>Studentsdetails</a:t>
            </a:r>
            <a:endParaRPr lang="en-US" dirty="0">
              <a:solidFill>
                <a:schemeClr val="bg1"/>
              </a:solidFill>
            </a:endParaRPr>
          </a:p>
          <a:p>
            <a:r>
              <a:rPr lang="en-US" dirty="0">
                <a:solidFill>
                  <a:schemeClr val="bg1"/>
                </a:solidFill>
              </a:rPr>
              <a:t>Table</a:t>
            </a:r>
            <a:endParaRPr lang="en-IN" dirty="0">
              <a:solidFill>
                <a:schemeClr val="bg1"/>
              </a:solidFill>
            </a:endParaRPr>
          </a:p>
        </p:txBody>
      </p:sp>
      <p:sp>
        <p:nvSpPr>
          <p:cNvPr id="16" name="TextBox 15">
            <a:extLst>
              <a:ext uri="{FF2B5EF4-FFF2-40B4-BE49-F238E27FC236}">
                <a16:creationId xmlns:a16="http://schemas.microsoft.com/office/drawing/2014/main" id="{7956B799-FBE5-4FD2-B6D4-BA3BD624D19C}"/>
              </a:ext>
            </a:extLst>
          </p:cNvPr>
          <p:cNvSpPr txBox="1"/>
          <p:nvPr/>
        </p:nvSpPr>
        <p:spPr>
          <a:xfrm>
            <a:off x="8312725" y="3657586"/>
            <a:ext cx="1745673" cy="646331"/>
          </a:xfrm>
          <a:prstGeom prst="rect">
            <a:avLst/>
          </a:prstGeom>
          <a:noFill/>
          <a:ln>
            <a:solidFill>
              <a:schemeClr val="tx1"/>
            </a:solidFill>
          </a:ln>
        </p:spPr>
        <p:txBody>
          <a:bodyPr wrap="square" rtlCol="0">
            <a:spAutoFit/>
          </a:bodyPr>
          <a:lstStyle/>
          <a:p>
            <a:r>
              <a:rPr lang="en-US" dirty="0" err="1">
                <a:solidFill>
                  <a:schemeClr val="bg1"/>
                </a:solidFill>
              </a:rPr>
              <a:t>Coursedetails</a:t>
            </a:r>
            <a:endParaRPr lang="en-US" dirty="0">
              <a:solidFill>
                <a:schemeClr val="bg1"/>
              </a:solidFill>
            </a:endParaRPr>
          </a:p>
          <a:p>
            <a:r>
              <a:rPr lang="en-US" dirty="0">
                <a:solidFill>
                  <a:schemeClr val="bg1"/>
                </a:solidFill>
              </a:rPr>
              <a:t>Table</a:t>
            </a:r>
            <a:endParaRPr lang="en-IN" dirty="0">
              <a:solidFill>
                <a:schemeClr val="bg1"/>
              </a:solidFill>
            </a:endParaRPr>
          </a:p>
        </p:txBody>
      </p:sp>
      <p:sp>
        <p:nvSpPr>
          <p:cNvPr id="18" name="TextBox 17">
            <a:extLst>
              <a:ext uri="{FF2B5EF4-FFF2-40B4-BE49-F238E27FC236}">
                <a16:creationId xmlns:a16="http://schemas.microsoft.com/office/drawing/2014/main" id="{6CCD73C2-26E4-45D9-8DA2-4BE38F877B24}"/>
              </a:ext>
            </a:extLst>
          </p:cNvPr>
          <p:cNvSpPr txBox="1"/>
          <p:nvPr/>
        </p:nvSpPr>
        <p:spPr>
          <a:xfrm>
            <a:off x="8839198" y="5407213"/>
            <a:ext cx="1745673" cy="646331"/>
          </a:xfrm>
          <a:prstGeom prst="rect">
            <a:avLst/>
          </a:prstGeom>
          <a:noFill/>
          <a:ln>
            <a:solidFill>
              <a:schemeClr val="tx1"/>
            </a:solidFill>
          </a:ln>
        </p:spPr>
        <p:txBody>
          <a:bodyPr wrap="square" rtlCol="0">
            <a:spAutoFit/>
          </a:bodyPr>
          <a:lstStyle/>
          <a:p>
            <a:r>
              <a:rPr lang="en-US" dirty="0" err="1">
                <a:solidFill>
                  <a:schemeClr val="bg1"/>
                </a:solidFill>
              </a:rPr>
              <a:t>Studentsdetails</a:t>
            </a:r>
            <a:endParaRPr lang="en-US" dirty="0">
              <a:solidFill>
                <a:schemeClr val="bg1"/>
              </a:solidFill>
            </a:endParaRPr>
          </a:p>
          <a:p>
            <a:r>
              <a:rPr lang="en-US" dirty="0">
                <a:solidFill>
                  <a:schemeClr val="bg1"/>
                </a:solidFill>
              </a:rPr>
              <a:t>Table</a:t>
            </a:r>
            <a:endParaRPr lang="en-IN" dirty="0">
              <a:solidFill>
                <a:schemeClr val="bg1"/>
              </a:solidFill>
            </a:endParaRPr>
          </a:p>
        </p:txBody>
      </p:sp>
      <p:sp>
        <p:nvSpPr>
          <p:cNvPr id="2" name="Footer Placeholder 1">
            <a:extLst>
              <a:ext uri="{FF2B5EF4-FFF2-40B4-BE49-F238E27FC236}">
                <a16:creationId xmlns:a16="http://schemas.microsoft.com/office/drawing/2014/main" id="{BB7758D6-85F1-8BFB-7FDA-7D0F18ECC0B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0673512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2D942A87-DA23-4D6B-82ED-82FC49B9BB1B}"/>
              </a:ext>
            </a:extLst>
          </p:cNvPr>
          <p:cNvPicPr>
            <a:picLocks noChangeAspect="1"/>
          </p:cNvPicPr>
          <p:nvPr/>
        </p:nvPicPr>
        <p:blipFill rotWithShape="1">
          <a:blip r:embed="rId2"/>
          <a:srcRect l="12500" t="20390" r="48182" b="29485"/>
          <a:stretch/>
        </p:blipFill>
        <p:spPr>
          <a:xfrm>
            <a:off x="2570018" y="803564"/>
            <a:ext cx="7051963" cy="5054603"/>
          </a:xfrm>
          <a:prstGeom prst="rect">
            <a:avLst/>
          </a:prstGeom>
          <a:ln>
            <a:solidFill>
              <a:schemeClr val="tx1"/>
            </a:solidFill>
          </a:ln>
        </p:spPr>
      </p:pic>
      <p:sp>
        <p:nvSpPr>
          <p:cNvPr id="3" name="Footer Placeholder 2">
            <a:extLst>
              <a:ext uri="{FF2B5EF4-FFF2-40B4-BE49-F238E27FC236}">
                <a16:creationId xmlns:a16="http://schemas.microsoft.com/office/drawing/2014/main" id="{3029F8EC-50FA-F14F-F5FA-14C9706FEB52}"/>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33626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03392" y="818879"/>
            <a:ext cx="9988236" cy="707886"/>
          </a:xfrm>
          <a:prstGeom prst="rect">
            <a:avLst/>
          </a:prstGeom>
        </p:spPr>
        <p:txBody>
          <a:bodyPr wrap="square">
            <a:spAutoFit/>
          </a:bodyPr>
          <a:lstStyle/>
          <a:p>
            <a:r>
              <a:rPr lang="en-IN" sz="2000" dirty="0">
                <a:solidFill>
                  <a:schemeClr val="bg1"/>
                </a:solidFill>
              </a:rPr>
              <a:t>There is no need to login or sign-up, directly start with the download.</a:t>
            </a:r>
          </a:p>
          <a:p>
            <a:r>
              <a:rPr lang="en-US" sz="2000" dirty="0">
                <a:solidFill>
                  <a:schemeClr val="bg1"/>
                </a:solidFill>
              </a:rPr>
              <a:t>O</a:t>
            </a:r>
            <a:r>
              <a:rPr lang="en-IN" sz="2000" dirty="0" err="1">
                <a:solidFill>
                  <a:schemeClr val="bg1"/>
                </a:solidFill>
              </a:rPr>
              <a:t>nce</a:t>
            </a:r>
            <a:r>
              <a:rPr lang="en-IN" sz="2000" dirty="0">
                <a:solidFill>
                  <a:schemeClr val="bg1"/>
                </a:solidFill>
              </a:rPr>
              <a:t> the download is completed, Click on it to start installation process</a:t>
            </a:r>
            <a:r>
              <a:rPr lang="en-IN" sz="2000" dirty="0"/>
              <a:t>.</a:t>
            </a:r>
          </a:p>
        </p:txBody>
      </p:sp>
      <p:pic>
        <p:nvPicPr>
          <p:cNvPr id="4" name="Picture 3">
            <a:extLst>
              <a:ext uri="{FF2B5EF4-FFF2-40B4-BE49-F238E27FC236}">
                <a16:creationId xmlns:a16="http://schemas.microsoft.com/office/drawing/2014/main" id="{0603946F-6E6C-45F0-A252-49589DD8FCDB}"/>
              </a:ext>
            </a:extLst>
          </p:cNvPr>
          <p:cNvPicPr>
            <a:picLocks noChangeAspect="1"/>
          </p:cNvPicPr>
          <p:nvPr/>
        </p:nvPicPr>
        <p:blipFill rotWithShape="1">
          <a:blip r:embed="rId2">
            <a:extLst>
              <a:ext uri="{28A0092B-C50C-407E-A947-70E740481C1C}">
                <a14:useLocalDpi xmlns:a14="http://schemas.microsoft.com/office/drawing/2010/main" val="0"/>
              </a:ext>
            </a:extLst>
          </a:blip>
          <a:srcRect l="3360" t="45452" r="47272" b="16145"/>
          <a:stretch/>
        </p:blipFill>
        <p:spPr>
          <a:xfrm>
            <a:off x="1228727" y="2712748"/>
            <a:ext cx="6018927" cy="2632363"/>
          </a:xfrm>
          <a:prstGeom prst="rect">
            <a:avLst/>
          </a:prstGeom>
          <a:ln>
            <a:solidFill>
              <a:srgbClr val="00B0F0"/>
            </a:solidFill>
          </a:ln>
        </p:spPr>
      </p:pic>
      <p:pic>
        <p:nvPicPr>
          <p:cNvPr id="7" name="Picture 6">
            <a:extLst>
              <a:ext uri="{FF2B5EF4-FFF2-40B4-BE49-F238E27FC236}">
                <a16:creationId xmlns:a16="http://schemas.microsoft.com/office/drawing/2014/main" id="{9131A522-ED12-4690-BCBD-6E5B241B2B51}"/>
              </a:ext>
            </a:extLst>
          </p:cNvPr>
          <p:cNvPicPr>
            <a:picLocks noChangeAspect="1"/>
          </p:cNvPicPr>
          <p:nvPr/>
        </p:nvPicPr>
        <p:blipFill rotWithShape="1">
          <a:blip r:embed="rId3">
            <a:extLst>
              <a:ext uri="{28A0092B-C50C-407E-A947-70E740481C1C}">
                <a14:useLocalDpi xmlns:a14="http://schemas.microsoft.com/office/drawing/2010/main" val="0"/>
              </a:ext>
            </a:extLst>
          </a:blip>
          <a:srcRect l="67614" t="4625" r="5000" b="66877"/>
          <a:stretch/>
        </p:blipFill>
        <p:spPr>
          <a:xfrm>
            <a:off x="7910946" y="2908901"/>
            <a:ext cx="3657600" cy="2139923"/>
          </a:xfrm>
          <a:prstGeom prst="rect">
            <a:avLst/>
          </a:prstGeom>
          <a:ln>
            <a:solidFill>
              <a:srgbClr val="00B0F0"/>
            </a:solidFill>
          </a:ln>
        </p:spPr>
      </p:pic>
      <p:sp>
        <p:nvSpPr>
          <p:cNvPr id="8" name="Rectangle 7">
            <a:extLst>
              <a:ext uri="{FF2B5EF4-FFF2-40B4-BE49-F238E27FC236}">
                <a16:creationId xmlns:a16="http://schemas.microsoft.com/office/drawing/2014/main" id="{CE939726-73C9-4C5F-B7E0-ECCDC888E969}"/>
              </a:ext>
            </a:extLst>
          </p:cNvPr>
          <p:cNvSpPr/>
          <p:nvPr/>
        </p:nvSpPr>
        <p:spPr>
          <a:xfrm>
            <a:off x="1228727" y="4769135"/>
            <a:ext cx="2857064" cy="559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E87445FD-ED22-197B-D571-148ED04822E0}"/>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1148123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08C3F17-892E-42BB-9968-137EDDE959B0}"/>
              </a:ext>
            </a:extLst>
          </p:cNvPr>
          <p:cNvPicPr>
            <a:picLocks noChangeAspect="1"/>
          </p:cNvPicPr>
          <p:nvPr/>
        </p:nvPicPr>
        <p:blipFill rotWithShape="1">
          <a:blip r:embed="rId2"/>
          <a:srcRect l="13296" t="29283" r="42728" b="8321"/>
          <a:stretch/>
        </p:blipFill>
        <p:spPr>
          <a:xfrm>
            <a:off x="1162052" y="173183"/>
            <a:ext cx="5862203" cy="4676278"/>
          </a:xfrm>
          <a:prstGeom prst="rect">
            <a:avLst/>
          </a:prstGeom>
          <a:ln>
            <a:solidFill>
              <a:schemeClr val="tx1"/>
            </a:solidFill>
          </a:ln>
        </p:spPr>
      </p:pic>
      <p:pic>
        <p:nvPicPr>
          <p:cNvPr id="4" name="Picture 3">
            <a:extLst>
              <a:ext uri="{FF2B5EF4-FFF2-40B4-BE49-F238E27FC236}">
                <a16:creationId xmlns:a16="http://schemas.microsoft.com/office/drawing/2014/main" id="{0050B7AC-EB5C-4C66-B329-2087EC500E74}"/>
              </a:ext>
            </a:extLst>
          </p:cNvPr>
          <p:cNvPicPr>
            <a:picLocks noChangeAspect="1"/>
          </p:cNvPicPr>
          <p:nvPr/>
        </p:nvPicPr>
        <p:blipFill rotWithShape="1">
          <a:blip r:embed="rId3"/>
          <a:srcRect l="12386" t="64856" r="66477" b="15134"/>
          <a:stretch/>
        </p:blipFill>
        <p:spPr>
          <a:xfrm>
            <a:off x="7264974" y="3172292"/>
            <a:ext cx="4584126" cy="2439938"/>
          </a:xfrm>
          <a:prstGeom prst="rect">
            <a:avLst/>
          </a:prstGeom>
          <a:ln>
            <a:solidFill>
              <a:schemeClr val="tx1"/>
            </a:solidFill>
          </a:ln>
        </p:spPr>
      </p:pic>
      <p:sp>
        <p:nvSpPr>
          <p:cNvPr id="2" name="Footer Placeholder 1">
            <a:extLst>
              <a:ext uri="{FF2B5EF4-FFF2-40B4-BE49-F238E27FC236}">
                <a16:creationId xmlns:a16="http://schemas.microsoft.com/office/drawing/2014/main" id="{AEFA0E0B-9669-15B2-E5A7-CEB502FA6F02}"/>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872796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1200329"/>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ORDER OF QUERY</a:t>
            </a:r>
          </a:p>
          <a:p>
            <a:pPr algn="ctr"/>
            <a:r>
              <a:rPr lang="en-US" sz="3600" b="1" dirty="0">
                <a:solidFill>
                  <a:schemeClr val="bg1"/>
                </a:solidFill>
                <a:latin typeface="Arial Rounded MT Bold" panose="020F0704030504030204" pitchFamily="34" charset="0"/>
              </a:rPr>
              <a:t>WRITING</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6</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955B837-CB7D-B6FE-1D69-62AE9CE8EB85}"/>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5841784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750423" y="809897"/>
            <a:ext cx="9091748" cy="5078313"/>
          </a:xfrm>
          <a:prstGeom prst="rect">
            <a:avLst/>
          </a:prstGeom>
          <a:noFill/>
        </p:spPr>
        <p:txBody>
          <a:bodyPr wrap="square" rtlCol="0">
            <a:spAutoFit/>
          </a:bodyPr>
          <a:lstStyle/>
          <a:p>
            <a:r>
              <a:rPr lang="en-US" dirty="0">
                <a:solidFill>
                  <a:schemeClr val="bg1"/>
                </a:solidFill>
              </a:rPr>
              <a:t>While writing SQL queries, there is order to be followed.</a:t>
            </a:r>
          </a:p>
          <a:p>
            <a:endParaRPr lang="en-US" dirty="0">
              <a:solidFill>
                <a:schemeClr val="bg1"/>
              </a:solidFill>
            </a:endParaRPr>
          </a:p>
          <a:p>
            <a:r>
              <a:rPr lang="en-US" dirty="0">
                <a:solidFill>
                  <a:schemeClr val="bg1"/>
                </a:solidFill>
              </a:rPr>
              <a:t>SELECT </a:t>
            </a:r>
            <a:r>
              <a:rPr lang="en-US" dirty="0">
                <a:solidFill>
                  <a:schemeClr val="bg1"/>
                </a:solidFill>
                <a:sym typeface="Wingdings" panose="05000000000000000000" pitchFamily="2" charset="2"/>
              </a:rPr>
              <a:t> FROM  WHERE  GROUP BY  HAVING  ORDER BY  LIMIT</a:t>
            </a:r>
            <a:endParaRPr lang="en-US" dirty="0">
              <a:solidFill>
                <a:schemeClr val="bg1"/>
              </a:solidFill>
            </a:endParaRPr>
          </a:p>
          <a:p>
            <a:endParaRPr lang="en-US" dirty="0">
              <a:solidFill>
                <a:schemeClr val="bg1"/>
              </a:solidFill>
            </a:endParaRPr>
          </a:p>
          <a:p>
            <a:r>
              <a:rPr lang="en-US" b="1" dirty="0">
                <a:solidFill>
                  <a:schemeClr val="bg1"/>
                </a:solidFill>
              </a:rPr>
              <a:t>SELECT</a:t>
            </a:r>
            <a:r>
              <a:rPr lang="en-US" dirty="0">
                <a:solidFill>
                  <a:schemeClr val="bg1"/>
                </a:solidFill>
              </a:rPr>
              <a:t> column names</a:t>
            </a:r>
          </a:p>
          <a:p>
            <a:endParaRPr lang="en-US" dirty="0">
              <a:solidFill>
                <a:schemeClr val="bg1"/>
              </a:solidFill>
            </a:endParaRPr>
          </a:p>
          <a:p>
            <a:r>
              <a:rPr lang="en-US" b="1" dirty="0">
                <a:solidFill>
                  <a:schemeClr val="bg1"/>
                </a:solidFill>
              </a:rPr>
              <a:t>FROM</a:t>
            </a:r>
            <a:r>
              <a:rPr lang="en-US" dirty="0">
                <a:solidFill>
                  <a:schemeClr val="bg1"/>
                </a:solidFill>
              </a:rPr>
              <a:t> table name</a:t>
            </a:r>
          </a:p>
          <a:p>
            <a:endParaRPr lang="en-US" dirty="0">
              <a:solidFill>
                <a:schemeClr val="bg1"/>
              </a:solidFill>
            </a:endParaRPr>
          </a:p>
          <a:p>
            <a:r>
              <a:rPr lang="en-US" b="1" dirty="0">
                <a:solidFill>
                  <a:schemeClr val="bg1"/>
                </a:solidFill>
              </a:rPr>
              <a:t>WHERE</a:t>
            </a:r>
            <a:r>
              <a:rPr lang="en-US" dirty="0">
                <a:solidFill>
                  <a:schemeClr val="bg1"/>
                </a:solidFill>
              </a:rPr>
              <a:t> condition (filter the data)</a:t>
            </a:r>
          </a:p>
          <a:p>
            <a:endParaRPr lang="en-US" dirty="0">
              <a:solidFill>
                <a:schemeClr val="bg1"/>
              </a:solidFill>
            </a:endParaRPr>
          </a:p>
          <a:p>
            <a:r>
              <a:rPr lang="en-US" b="1" dirty="0">
                <a:solidFill>
                  <a:schemeClr val="bg1"/>
                </a:solidFill>
              </a:rPr>
              <a:t>GROUP</a:t>
            </a:r>
            <a:r>
              <a:rPr lang="en-US" dirty="0">
                <a:solidFill>
                  <a:schemeClr val="bg1"/>
                </a:solidFill>
              </a:rPr>
              <a:t> </a:t>
            </a:r>
            <a:r>
              <a:rPr lang="en-US" b="1" dirty="0">
                <a:solidFill>
                  <a:schemeClr val="bg1"/>
                </a:solidFill>
              </a:rPr>
              <a:t>BY</a:t>
            </a:r>
            <a:r>
              <a:rPr lang="en-US" dirty="0">
                <a:solidFill>
                  <a:schemeClr val="bg1"/>
                </a:solidFill>
              </a:rPr>
              <a:t> column name (grouping the column- columns mention in </a:t>
            </a:r>
            <a:r>
              <a:rPr lang="en-US" dirty="0" err="1">
                <a:solidFill>
                  <a:schemeClr val="bg1"/>
                </a:solidFill>
              </a:rPr>
              <a:t>groupby</a:t>
            </a:r>
            <a:r>
              <a:rPr lang="en-US" dirty="0">
                <a:solidFill>
                  <a:schemeClr val="bg1"/>
                </a:solidFill>
              </a:rPr>
              <a:t> should be written in SELECT)</a:t>
            </a:r>
          </a:p>
          <a:p>
            <a:endParaRPr lang="en-US" dirty="0">
              <a:solidFill>
                <a:schemeClr val="bg1"/>
              </a:solidFill>
            </a:endParaRPr>
          </a:p>
          <a:p>
            <a:r>
              <a:rPr lang="en-US" b="1" dirty="0">
                <a:solidFill>
                  <a:schemeClr val="bg1"/>
                </a:solidFill>
              </a:rPr>
              <a:t>HAVING</a:t>
            </a:r>
            <a:r>
              <a:rPr lang="en-US" dirty="0">
                <a:solidFill>
                  <a:schemeClr val="bg1"/>
                </a:solidFill>
              </a:rPr>
              <a:t> condition (similar to where– filter data of aggregated column)</a:t>
            </a:r>
          </a:p>
          <a:p>
            <a:endParaRPr lang="en-US" dirty="0">
              <a:solidFill>
                <a:schemeClr val="bg1"/>
              </a:solidFill>
            </a:endParaRPr>
          </a:p>
          <a:p>
            <a:r>
              <a:rPr lang="en-US" b="1" dirty="0">
                <a:solidFill>
                  <a:schemeClr val="bg1"/>
                </a:solidFill>
              </a:rPr>
              <a:t>ORDER</a:t>
            </a:r>
            <a:r>
              <a:rPr lang="en-US" dirty="0">
                <a:solidFill>
                  <a:schemeClr val="bg1"/>
                </a:solidFill>
              </a:rPr>
              <a:t> </a:t>
            </a:r>
            <a:r>
              <a:rPr lang="en-US" b="1" dirty="0">
                <a:solidFill>
                  <a:schemeClr val="bg1"/>
                </a:solidFill>
              </a:rPr>
              <a:t>BY</a:t>
            </a:r>
            <a:r>
              <a:rPr lang="en-US" dirty="0">
                <a:solidFill>
                  <a:schemeClr val="bg1"/>
                </a:solidFill>
              </a:rPr>
              <a:t> column name ASC/DESC (sort by ascending/descending)</a:t>
            </a:r>
          </a:p>
          <a:p>
            <a:endParaRPr lang="en-US" b="1" dirty="0">
              <a:solidFill>
                <a:schemeClr val="bg1"/>
              </a:solidFill>
            </a:endParaRPr>
          </a:p>
          <a:p>
            <a:r>
              <a:rPr lang="en-US" b="1" dirty="0">
                <a:solidFill>
                  <a:schemeClr val="bg1"/>
                </a:solidFill>
              </a:rPr>
              <a:t>LIMIT</a:t>
            </a:r>
            <a:r>
              <a:rPr lang="en-US" dirty="0">
                <a:solidFill>
                  <a:schemeClr val="bg1"/>
                </a:solidFill>
              </a:rPr>
              <a:t> ;(top/bottom nth record)</a:t>
            </a:r>
          </a:p>
        </p:txBody>
      </p:sp>
      <p:sp>
        <p:nvSpPr>
          <p:cNvPr id="2" name="Rectangle 1">
            <a:extLst>
              <a:ext uri="{FF2B5EF4-FFF2-40B4-BE49-F238E27FC236}">
                <a16:creationId xmlns:a16="http://schemas.microsoft.com/office/drawing/2014/main" id="{649065B7-8B9E-4305-92B8-AF31D677180D}"/>
              </a:ext>
            </a:extLst>
          </p:cNvPr>
          <p:cNvSpPr/>
          <p:nvPr/>
        </p:nvSpPr>
        <p:spPr>
          <a:xfrm>
            <a:off x="1750423" y="1219200"/>
            <a:ext cx="7476704" cy="6511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2C67EDB3-AB1D-48FB-7E19-6C04D69AC25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290003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C322F4B-1EFC-4FFF-BA16-98703FB0650E}"/>
              </a:ext>
            </a:extLst>
          </p:cNvPr>
          <p:cNvPicPr>
            <a:picLocks noChangeAspect="1"/>
          </p:cNvPicPr>
          <p:nvPr/>
        </p:nvPicPr>
        <p:blipFill rotWithShape="1">
          <a:blip r:embed="rId2"/>
          <a:srcRect l="19545" t="49975" r="50000" b="12912"/>
          <a:stretch/>
        </p:blipFill>
        <p:spPr>
          <a:xfrm>
            <a:off x="2445327" y="1509106"/>
            <a:ext cx="7301346" cy="5002531"/>
          </a:xfrm>
          <a:prstGeom prst="rect">
            <a:avLst/>
          </a:prstGeom>
          <a:ln>
            <a:solidFill>
              <a:srgbClr val="00B0F0"/>
            </a:solidFill>
          </a:ln>
        </p:spPr>
      </p:pic>
      <p:sp>
        <p:nvSpPr>
          <p:cNvPr id="4" name="TextBox 3">
            <a:extLst>
              <a:ext uri="{FF2B5EF4-FFF2-40B4-BE49-F238E27FC236}">
                <a16:creationId xmlns:a16="http://schemas.microsoft.com/office/drawing/2014/main" id="{94233AFA-713D-47BE-B6BF-8E4A1394AC91}"/>
              </a:ext>
            </a:extLst>
          </p:cNvPr>
          <p:cNvSpPr txBox="1"/>
          <p:nvPr/>
        </p:nvSpPr>
        <p:spPr>
          <a:xfrm>
            <a:off x="3532909" y="762000"/>
            <a:ext cx="3671455" cy="369332"/>
          </a:xfrm>
          <a:prstGeom prst="rect">
            <a:avLst/>
          </a:prstGeom>
          <a:noFill/>
        </p:spPr>
        <p:txBody>
          <a:bodyPr wrap="square" rtlCol="0">
            <a:spAutoFit/>
          </a:bodyPr>
          <a:lstStyle/>
          <a:p>
            <a:r>
              <a:rPr lang="en-US" dirty="0"/>
              <a:t>Sales </a:t>
            </a:r>
            <a:r>
              <a:rPr lang="en-US" dirty="0">
                <a:solidFill>
                  <a:schemeClr val="bg1"/>
                </a:solidFill>
              </a:rPr>
              <a:t>table</a:t>
            </a:r>
            <a:endParaRPr lang="en-IN" dirty="0">
              <a:solidFill>
                <a:schemeClr val="bg1"/>
              </a:solidFill>
            </a:endParaRPr>
          </a:p>
        </p:txBody>
      </p:sp>
      <p:sp>
        <p:nvSpPr>
          <p:cNvPr id="2" name="Footer Placeholder 1">
            <a:extLst>
              <a:ext uri="{FF2B5EF4-FFF2-40B4-BE49-F238E27FC236}">
                <a16:creationId xmlns:a16="http://schemas.microsoft.com/office/drawing/2014/main" id="{E0E0C1B2-64A2-4E96-A1B5-3425D5A6AAD0}"/>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93417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4233AFA-713D-47BE-B6BF-8E4A1394AC91}"/>
              </a:ext>
            </a:extLst>
          </p:cNvPr>
          <p:cNvSpPr txBox="1"/>
          <p:nvPr/>
        </p:nvSpPr>
        <p:spPr>
          <a:xfrm>
            <a:off x="2036618" y="1052945"/>
            <a:ext cx="4059382" cy="369332"/>
          </a:xfrm>
          <a:prstGeom prst="rect">
            <a:avLst/>
          </a:prstGeom>
          <a:noFill/>
        </p:spPr>
        <p:txBody>
          <a:bodyPr wrap="square" rtlCol="0">
            <a:spAutoFit/>
          </a:bodyPr>
          <a:lstStyle/>
          <a:p>
            <a:r>
              <a:rPr lang="en-US" dirty="0">
                <a:solidFill>
                  <a:schemeClr val="bg1"/>
                </a:solidFill>
              </a:rPr>
              <a:t>Highlighted shows order of writing query</a:t>
            </a:r>
            <a:endParaRPr lang="en-IN" dirty="0">
              <a:solidFill>
                <a:schemeClr val="bg1"/>
              </a:solidFill>
            </a:endParaRPr>
          </a:p>
        </p:txBody>
      </p:sp>
      <p:pic>
        <p:nvPicPr>
          <p:cNvPr id="2" name="Picture 1">
            <a:extLst>
              <a:ext uri="{FF2B5EF4-FFF2-40B4-BE49-F238E27FC236}">
                <a16:creationId xmlns:a16="http://schemas.microsoft.com/office/drawing/2014/main" id="{F844E585-B18B-49DD-98CF-9761FB60F159}"/>
              </a:ext>
            </a:extLst>
          </p:cNvPr>
          <p:cNvPicPr>
            <a:picLocks noChangeAspect="1"/>
          </p:cNvPicPr>
          <p:nvPr/>
        </p:nvPicPr>
        <p:blipFill rotWithShape="1">
          <a:blip r:embed="rId2"/>
          <a:srcRect l="18978" t="28676" r="29886" b="28070"/>
          <a:stretch/>
        </p:blipFill>
        <p:spPr>
          <a:xfrm>
            <a:off x="1530927" y="1691577"/>
            <a:ext cx="9339286" cy="4441351"/>
          </a:xfrm>
          <a:prstGeom prst="rect">
            <a:avLst/>
          </a:prstGeom>
          <a:ln>
            <a:solidFill>
              <a:srgbClr val="00B0F0"/>
            </a:solidFill>
          </a:ln>
        </p:spPr>
      </p:pic>
      <p:sp>
        <p:nvSpPr>
          <p:cNvPr id="5" name="Rectangle 4">
            <a:extLst>
              <a:ext uri="{FF2B5EF4-FFF2-40B4-BE49-F238E27FC236}">
                <a16:creationId xmlns:a16="http://schemas.microsoft.com/office/drawing/2014/main" id="{A0FC542B-C5F8-4075-AA35-12906D25F27C}"/>
              </a:ext>
            </a:extLst>
          </p:cNvPr>
          <p:cNvSpPr/>
          <p:nvPr/>
        </p:nvSpPr>
        <p:spPr>
          <a:xfrm>
            <a:off x="2466109" y="1691577"/>
            <a:ext cx="819152" cy="2589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CE6BD2DF-752D-CCF7-91EB-3BCA5B600AE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69821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629CECF-057A-4007-9ADA-B8F3870C4281}"/>
              </a:ext>
            </a:extLst>
          </p:cNvPr>
          <p:cNvSpPr/>
          <p:nvPr/>
        </p:nvSpPr>
        <p:spPr>
          <a:xfrm>
            <a:off x="1119623" y="294466"/>
            <a:ext cx="10729477" cy="6006452"/>
          </a:xfrm>
          <a:prstGeom prst="rect">
            <a:avLst/>
          </a:prstGeom>
        </p:spPr>
        <p:txBody>
          <a:bodyPr wrap="square">
            <a:spAutoFit/>
          </a:bodyPr>
          <a:lstStyle/>
          <a:p>
            <a:pPr>
              <a:lnSpc>
                <a:spcPct val="107000"/>
              </a:lnSpc>
              <a:spcAft>
                <a:spcPts val="0"/>
              </a:spcAft>
            </a:pP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ORDER OF EXECUTING QUERY</a:t>
            </a:r>
          </a:p>
          <a:p>
            <a:pPr>
              <a:lnSpc>
                <a:spcPct val="107000"/>
              </a:lnSpc>
              <a:spcAft>
                <a:spcPts val="0"/>
              </a:spcAft>
            </a:pP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1. </a:t>
            </a:r>
            <a:r>
              <a:rPr lang="en-IN"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FROM</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Sales: The system starts by fetching data from the `Sales` table.</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2. </a:t>
            </a:r>
            <a:r>
              <a:rPr lang="en-IN" b="1" dirty="0">
                <a:solidFill>
                  <a:schemeClr val="bg1"/>
                </a:solidFill>
                <a:latin typeface="Calibri" panose="020F0502020204030204" pitchFamily="34" charset="0"/>
                <a:ea typeface="Calibri" panose="020F0502020204030204" pitchFamily="34" charset="0"/>
                <a:cs typeface="Times New Roman" panose="02020603050405020304" pitchFamily="18" charset="0"/>
              </a:rPr>
              <a:t>WHERE</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OrderDate</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BETWEEN '2023-01-01' AND '2023-12-31': It then filters the rows to include only those with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OrderDate</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in 2023.</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3. </a:t>
            </a:r>
            <a:r>
              <a:rPr lang="en-IN" b="1" dirty="0">
                <a:solidFill>
                  <a:schemeClr val="bg1"/>
                </a:solidFill>
                <a:latin typeface="Calibri" panose="020F0502020204030204" pitchFamily="34" charset="0"/>
                <a:ea typeface="Calibri" panose="020F0502020204030204" pitchFamily="34" charset="0"/>
                <a:cs typeface="Times New Roman" panose="02020603050405020304" pitchFamily="18" charset="0"/>
              </a:rPr>
              <a:t>GROUP BY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ProductID</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The filtered data is grouped by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ProductID</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Each group represents a unique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ProductID</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4. </a:t>
            </a:r>
            <a:r>
              <a:rPr lang="en-IN" b="1" dirty="0">
                <a:solidFill>
                  <a:schemeClr val="bg1"/>
                </a:solidFill>
                <a:latin typeface="Calibri" panose="020F0502020204030204" pitchFamily="34" charset="0"/>
                <a:ea typeface="Calibri" panose="020F0502020204030204" pitchFamily="34" charset="0"/>
                <a:cs typeface="Times New Roman" panose="02020603050405020304" pitchFamily="18" charset="0"/>
              </a:rPr>
              <a:t>HAVING</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SUM(Quantity) &gt; 100: After grouping, the `HAVING` clause filters out groups where the total quantity (`SUM(Quantity)`) is 100 or less.</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5. </a:t>
            </a:r>
            <a:r>
              <a:rPr lang="en-IN"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SELECT</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ProductID</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SUM(Quantity) AS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TotalQuantity</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COUNT(*) AS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NumberOfOrders</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The `SELECT` clause specifies the columns to be included in the result. Here, it includes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ProductID</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`SUM(Quantity)` as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TotalQuantity</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and `COUNT(*)` as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NumberOfOrders</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6. </a:t>
            </a:r>
            <a:r>
              <a:rPr lang="en-IN" b="1" dirty="0">
                <a:solidFill>
                  <a:schemeClr val="bg1"/>
                </a:solidFill>
                <a:latin typeface="Calibri" panose="020F0502020204030204" pitchFamily="34" charset="0"/>
                <a:ea typeface="Calibri" panose="020F0502020204030204" pitchFamily="34" charset="0"/>
                <a:cs typeface="Times New Roman" panose="02020603050405020304" pitchFamily="18" charset="0"/>
              </a:rPr>
              <a:t>ORDER BY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TotalQuantity</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DESC: The results are sorted by `</a:t>
            </a:r>
            <a:r>
              <a:rPr lang="en-IN"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TotalQuantity</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in descending order.</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7. </a:t>
            </a:r>
            <a:r>
              <a:rPr lang="en-IN" b="1" dirty="0">
                <a:solidFill>
                  <a:schemeClr val="bg1"/>
                </a:solidFill>
                <a:latin typeface="Calibri" panose="020F0502020204030204" pitchFamily="34" charset="0"/>
                <a:ea typeface="Calibri" panose="020F0502020204030204" pitchFamily="34" charset="0"/>
                <a:cs typeface="Times New Roman" panose="02020603050405020304" pitchFamily="18" charset="0"/>
              </a:rPr>
              <a:t>LIMIT</a:t>
            </a: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 7: Finally, the `LIMIT` clause restricts the output to the top 7 rows based on the sorting order.</a:t>
            </a:r>
          </a:p>
        </p:txBody>
      </p:sp>
      <p:sp>
        <p:nvSpPr>
          <p:cNvPr id="2" name="Footer Placeholder 1">
            <a:extLst>
              <a:ext uri="{FF2B5EF4-FFF2-40B4-BE49-F238E27FC236}">
                <a16:creationId xmlns:a16="http://schemas.microsoft.com/office/drawing/2014/main" id="{4C7BE892-EE1B-061A-E977-0B604804A54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0178895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SAMPLE TABLES</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7</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7944346B-42C1-2D01-B8B2-AD1B4CE70307}"/>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761411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F9CF666A-F8D8-4157-9B23-9BF93304AA8A}"/>
              </a:ext>
            </a:extLst>
          </p:cNvPr>
          <p:cNvPicPr>
            <a:picLocks noChangeAspect="1"/>
          </p:cNvPicPr>
          <p:nvPr/>
        </p:nvPicPr>
        <p:blipFill rotWithShape="1">
          <a:blip r:embed="rId2"/>
          <a:srcRect t="16347" r="60340" b="57175"/>
          <a:stretch/>
        </p:blipFill>
        <p:spPr>
          <a:xfrm>
            <a:off x="2257338" y="1988126"/>
            <a:ext cx="7677324" cy="2881746"/>
          </a:xfrm>
          <a:prstGeom prst="rect">
            <a:avLst/>
          </a:prstGeom>
          <a:ln>
            <a:solidFill>
              <a:srgbClr val="00B0F0"/>
            </a:solidFill>
          </a:ln>
        </p:spPr>
      </p:pic>
      <p:sp>
        <p:nvSpPr>
          <p:cNvPr id="3" name="Footer Placeholder 2">
            <a:extLst>
              <a:ext uri="{FF2B5EF4-FFF2-40B4-BE49-F238E27FC236}">
                <a16:creationId xmlns:a16="http://schemas.microsoft.com/office/drawing/2014/main" id="{45D6B6BC-D1E1-A299-040E-3899D553785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826986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ECC9DDB-F3CC-4072-A65C-29988C35CDCF}"/>
              </a:ext>
            </a:extLst>
          </p:cNvPr>
          <p:cNvPicPr>
            <a:picLocks noChangeAspect="1"/>
          </p:cNvPicPr>
          <p:nvPr/>
        </p:nvPicPr>
        <p:blipFill rotWithShape="1">
          <a:blip r:embed="rId2"/>
          <a:srcRect l="14318" t="32314" r="52727" b="30229"/>
          <a:stretch/>
        </p:blipFill>
        <p:spPr>
          <a:xfrm>
            <a:off x="1162052" y="135675"/>
            <a:ext cx="6151419" cy="3931000"/>
          </a:xfrm>
          <a:prstGeom prst="rect">
            <a:avLst/>
          </a:prstGeom>
          <a:ln>
            <a:solidFill>
              <a:srgbClr val="00B0F0"/>
            </a:solidFill>
          </a:ln>
        </p:spPr>
      </p:pic>
      <p:pic>
        <p:nvPicPr>
          <p:cNvPr id="7" name="Picture 6">
            <a:extLst>
              <a:ext uri="{FF2B5EF4-FFF2-40B4-BE49-F238E27FC236}">
                <a16:creationId xmlns:a16="http://schemas.microsoft.com/office/drawing/2014/main" id="{A715D3E2-F38E-437C-B7B3-118E1332FE5F}"/>
              </a:ext>
            </a:extLst>
          </p:cNvPr>
          <p:cNvPicPr>
            <a:picLocks noChangeAspect="1"/>
          </p:cNvPicPr>
          <p:nvPr/>
        </p:nvPicPr>
        <p:blipFill rotWithShape="1">
          <a:blip r:embed="rId3"/>
          <a:srcRect l="14546" t="49975" r="54090" b="29578"/>
          <a:stretch/>
        </p:blipFill>
        <p:spPr>
          <a:xfrm>
            <a:off x="4399014" y="4245205"/>
            <a:ext cx="6497783" cy="2381585"/>
          </a:xfrm>
          <a:prstGeom prst="rect">
            <a:avLst/>
          </a:prstGeom>
          <a:ln>
            <a:solidFill>
              <a:srgbClr val="00B0F0"/>
            </a:solidFill>
          </a:ln>
        </p:spPr>
      </p:pic>
      <p:sp>
        <p:nvSpPr>
          <p:cNvPr id="2" name="Footer Placeholder 1">
            <a:extLst>
              <a:ext uri="{FF2B5EF4-FFF2-40B4-BE49-F238E27FC236}">
                <a16:creationId xmlns:a16="http://schemas.microsoft.com/office/drawing/2014/main" id="{3CBB12F8-E44A-BA9E-C3B8-1118EC6B8934}"/>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791888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9D9C55E-726B-465F-86D0-5C3ACCAD1965}"/>
              </a:ext>
            </a:extLst>
          </p:cNvPr>
          <p:cNvPicPr>
            <a:picLocks noChangeAspect="1"/>
          </p:cNvPicPr>
          <p:nvPr/>
        </p:nvPicPr>
        <p:blipFill rotWithShape="1">
          <a:blip r:embed="rId2"/>
          <a:srcRect l="14217" t="22873" r="18060" b="36312"/>
          <a:stretch/>
        </p:blipFill>
        <p:spPr>
          <a:xfrm>
            <a:off x="1446663" y="1596789"/>
            <a:ext cx="10029095" cy="3398292"/>
          </a:xfrm>
          <a:prstGeom prst="rect">
            <a:avLst/>
          </a:prstGeom>
          <a:ln>
            <a:solidFill>
              <a:srgbClr val="00B0F0"/>
            </a:solidFill>
          </a:ln>
        </p:spPr>
      </p:pic>
      <p:sp>
        <p:nvSpPr>
          <p:cNvPr id="2" name="Footer Placeholder 1">
            <a:extLst>
              <a:ext uri="{FF2B5EF4-FFF2-40B4-BE49-F238E27FC236}">
                <a16:creationId xmlns:a16="http://schemas.microsoft.com/office/drawing/2014/main" id="{BA250887-76FE-1107-ED2E-69C616DA086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410316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052944" y="401781"/>
            <a:ext cx="10487891" cy="707886"/>
          </a:xfrm>
          <a:prstGeom prst="rect">
            <a:avLst/>
          </a:prstGeom>
        </p:spPr>
        <p:txBody>
          <a:bodyPr wrap="square">
            <a:spAutoFit/>
          </a:bodyPr>
          <a:lstStyle/>
          <a:p>
            <a:r>
              <a:rPr lang="en-IN" sz="2000" dirty="0">
                <a:solidFill>
                  <a:schemeClr val="bg1"/>
                </a:solidFill>
              </a:rPr>
              <a:t>After starting the installation process, you will get windows popup to allow to make changes, click it as </a:t>
            </a:r>
            <a:r>
              <a:rPr lang="en-IN" sz="2000" b="1" dirty="0">
                <a:solidFill>
                  <a:schemeClr val="bg1"/>
                </a:solidFill>
              </a:rPr>
              <a:t>YES</a:t>
            </a:r>
            <a:r>
              <a:rPr lang="en-IN" sz="2000" dirty="0">
                <a:solidFill>
                  <a:schemeClr val="bg1"/>
                </a:solidFill>
              </a:rPr>
              <a:t>. Then Set setup type as </a:t>
            </a:r>
            <a:r>
              <a:rPr lang="en-IN" sz="2000" b="1" dirty="0">
                <a:solidFill>
                  <a:schemeClr val="bg1"/>
                </a:solidFill>
              </a:rPr>
              <a:t>CUSTOM</a:t>
            </a:r>
            <a:r>
              <a:rPr lang="en-IN" sz="2000" dirty="0">
                <a:solidFill>
                  <a:schemeClr val="bg1"/>
                </a:solidFill>
              </a:rPr>
              <a:t> as we need to select which products we need. And </a:t>
            </a:r>
            <a:r>
              <a:rPr lang="en-IN" sz="2000" b="1" dirty="0">
                <a:solidFill>
                  <a:schemeClr val="bg1"/>
                </a:solidFill>
              </a:rPr>
              <a:t>NEXT</a:t>
            </a:r>
          </a:p>
        </p:txBody>
      </p:sp>
      <p:pic>
        <p:nvPicPr>
          <p:cNvPr id="4" name="Picture 3">
            <a:extLst>
              <a:ext uri="{FF2B5EF4-FFF2-40B4-BE49-F238E27FC236}">
                <a16:creationId xmlns:a16="http://schemas.microsoft.com/office/drawing/2014/main" id="{213D888A-52E8-47EA-BAC6-B3C907AEEEFD}"/>
              </a:ext>
            </a:extLst>
          </p:cNvPr>
          <p:cNvPicPr>
            <a:picLocks noChangeAspect="1"/>
          </p:cNvPicPr>
          <p:nvPr/>
        </p:nvPicPr>
        <p:blipFill rotWithShape="1">
          <a:blip r:embed="rId2">
            <a:extLst>
              <a:ext uri="{28A0092B-C50C-407E-A947-70E740481C1C}">
                <a14:useLocalDpi xmlns:a14="http://schemas.microsoft.com/office/drawing/2010/main" val="0"/>
              </a:ext>
            </a:extLst>
          </a:blip>
          <a:srcRect l="21137" t="8465" r="21704" b="15372"/>
          <a:stretch/>
        </p:blipFill>
        <p:spPr>
          <a:xfrm>
            <a:off x="2535382" y="1288473"/>
            <a:ext cx="7121236" cy="5334894"/>
          </a:xfrm>
          <a:prstGeom prst="rect">
            <a:avLst/>
          </a:prstGeom>
          <a:ln>
            <a:solidFill>
              <a:srgbClr val="00B0F0"/>
            </a:solidFill>
          </a:ln>
        </p:spPr>
      </p:pic>
      <p:sp>
        <p:nvSpPr>
          <p:cNvPr id="6" name="Rectangle 5">
            <a:extLst>
              <a:ext uri="{FF2B5EF4-FFF2-40B4-BE49-F238E27FC236}">
                <a16:creationId xmlns:a16="http://schemas.microsoft.com/office/drawing/2014/main" id="{7316B4D8-CEFF-4F1A-8035-2C37C46013D7}"/>
              </a:ext>
            </a:extLst>
          </p:cNvPr>
          <p:cNvSpPr/>
          <p:nvPr/>
        </p:nvSpPr>
        <p:spPr>
          <a:xfrm>
            <a:off x="4641273" y="4530436"/>
            <a:ext cx="2286000" cy="9421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2F27AE4C-4692-54F8-4DE2-D9B12B2BEF8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487957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F3D85FD-E88E-4211-8973-49BE3FBF003B}"/>
              </a:ext>
            </a:extLst>
          </p:cNvPr>
          <p:cNvPicPr>
            <a:picLocks noChangeAspect="1"/>
          </p:cNvPicPr>
          <p:nvPr/>
        </p:nvPicPr>
        <p:blipFill rotWithShape="1">
          <a:blip r:embed="rId2"/>
          <a:srcRect l="14664" t="43379" r="29030" b="17597"/>
          <a:stretch/>
        </p:blipFill>
        <p:spPr>
          <a:xfrm>
            <a:off x="1228727" y="1328246"/>
            <a:ext cx="10782424" cy="4201506"/>
          </a:xfrm>
          <a:prstGeom prst="rect">
            <a:avLst/>
          </a:prstGeom>
          <a:ln>
            <a:solidFill>
              <a:srgbClr val="00B0F0"/>
            </a:solidFill>
          </a:ln>
        </p:spPr>
      </p:pic>
      <p:sp>
        <p:nvSpPr>
          <p:cNvPr id="3" name="Footer Placeholder 2">
            <a:extLst>
              <a:ext uri="{FF2B5EF4-FFF2-40B4-BE49-F238E27FC236}">
                <a16:creationId xmlns:a16="http://schemas.microsoft.com/office/drawing/2014/main" id="{187ACD26-3175-ABBE-4E35-8C36043022C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4385148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JOINS</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8</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8AE30A0-9F79-8B83-B2BE-41D4B89E02C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625092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C043524-910C-4F32-8E15-852E6C8523E2}"/>
              </a:ext>
            </a:extLst>
          </p:cNvPr>
          <p:cNvSpPr txBox="1"/>
          <p:nvPr/>
        </p:nvSpPr>
        <p:spPr>
          <a:xfrm>
            <a:off x="1773382" y="1482437"/>
            <a:ext cx="9360131" cy="2554545"/>
          </a:xfrm>
          <a:prstGeom prst="rect">
            <a:avLst/>
          </a:prstGeom>
          <a:noFill/>
        </p:spPr>
        <p:txBody>
          <a:bodyPr wrap="square" rtlCol="0">
            <a:spAutoFit/>
          </a:bodyPr>
          <a:lstStyle/>
          <a:p>
            <a:r>
              <a:rPr lang="en-US" sz="2000" b="1" dirty="0">
                <a:solidFill>
                  <a:schemeClr val="bg1"/>
                </a:solidFill>
              </a:rPr>
              <a:t>Cardinality</a:t>
            </a:r>
            <a:r>
              <a:rPr lang="en-US" sz="2000" dirty="0">
                <a:solidFill>
                  <a:schemeClr val="bg1"/>
                </a:solidFill>
              </a:rPr>
              <a:t> means relationship between two tables.</a:t>
            </a:r>
          </a:p>
          <a:p>
            <a:endParaRPr lang="en-US" sz="2000" dirty="0">
              <a:solidFill>
                <a:schemeClr val="bg1"/>
              </a:solidFill>
            </a:endParaRPr>
          </a:p>
          <a:p>
            <a:r>
              <a:rPr lang="en-US" sz="2000" dirty="0">
                <a:solidFill>
                  <a:schemeClr val="bg1"/>
                </a:solidFill>
              </a:rPr>
              <a:t>There are </a:t>
            </a:r>
            <a:r>
              <a:rPr lang="en-US" sz="2000" b="1" dirty="0">
                <a:solidFill>
                  <a:schemeClr val="bg1"/>
                </a:solidFill>
              </a:rPr>
              <a:t>three types </a:t>
            </a:r>
            <a:r>
              <a:rPr lang="en-US" sz="2000" dirty="0">
                <a:solidFill>
                  <a:schemeClr val="bg1"/>
                </a:solidFill>
              </a:rPr>
              <a:t>of relationships—</a:t>
            </a:r>
          </a:p>
          <a:p>
            <a:pPr marL="342900" indent="-342900">
              <a:buFont typeface="Arial" panose="020B0604020202020204" pitchFamily="34" charset="0"/>
              <a:buChar char="•"/>
            </a:pPr>
            <a:r>
              <a:rPr lang="en-US" sz="2000" dirty="0">
                <a:solidFill>
                  <a:schemeClr val="bg1"/>
                </a:solidFill>
              </a:rPr>
              <a:t>1 – 1  </a:t>
            </a:r>
            <a:r>
              <a:rPr lang="en-US" sz="2000" dirty="0">
                <a:solidFill>
                  <a:schemeClr val="bg1"/>
                </a:solidFill>
                <a:sym typeface="Wingdings" panose="05000000000000000000" pitchFamily="2" charset="2"/>
              </a:rPr>
              <a:t> one value from table1 matched with one value from table 2</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1 -- *  </a:t>
            </a:r>
            <a:r>
              <a:rPr lang="en-US" sz="2000" dirty="0">
                <a:solidFill>
                  <a:schemeClr val="bg1"/>
                </a:solidFill>
                <a:sym typeface="Wingdings" panose="05000000000000000000" pitchFamily="2" charset="2"/>
              </a:rPr>
              <a:t> one value from table1 matched with multiple values from table 2</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 -- *  </a:t>
            </a:r>
            <a:r>
              <a:rPr lang="en-US" sz="2000" dirty="0">
                <a:solidFill>
                  <a:schemeClr val="bg1"/>
                </a:solidFill>
                <a:sym typeface="Wingdings" panose="05000000000000000000" pitchFamily="2" charset="2"/>
              </a:rPr>
              <a:t> multiple values from table1 matched with multiple values from table 2</a:t>
            </a:r>
          </a:p>
          <a:p>
            <a:pPr marL="342900" indent="-342900">
              <a:buFont typeface="Arial" panose="020B0604020202020204" pitchFamily="34" charset="0"/>
              <a:buChar char="•"/>
            </a:pPr>
            <a:endParaRPr lang="en-US" sz="20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(1  one,  *  many)</a:t>
            </a:r>
          </a:p>
        </p:txBody>
      </p:sp>
      <p:sp>
        <p:nvSpPr>
          <p:cNvPr id="11" name="Rectangle 10">
            <a:extLst>
              <a:ext uri="{FF2B5EF4-FFF2-40B4-BE49-F238E27FC236}">
                <a16:creationId xmlns:a16="http://schemas.microsoft.com/office/drawing/2014/main" id="{2C35D710-094D-4B86-89B6-5B655B0E71D6}"/>
              </a:ext>
            </a:extLst>
          </p:cNvPr>
          <p:cNvSpPr/>
          <p:nvPr/>
        </p:nvSpPr>
        <p:spPr>
          <a:xfrm>
            <a:off x="1228727" y="572731"/>
            <a:ext cx="2125610" cy="461665"/>
          </a:xfrm>
          <a:prstGeom prst="rect">
            <a:avLst/>
          </a:prstGeom>
        </p:spPr>
        <p:txBody>
          <a:bodyPr wrap="square">
            <a:spAutoFit/>
          </a:bodyPr>
          <a:lstStyle/>
          <a:p>
            <a:r>
              <a:rPr lang="en-US" sz="2400" b="1" dirty="0">
                <a:solidFill>
                  <a:schemeClr val="bg1"/>
                </a:solidFill>
              </a:rPr>
              <a:t>Cardinality</a:t>
            </a:r>
            <a:r>
              <a:rPr lang="en-US" sz="2000" dirty="0">
                <a:solidFill>
                  <a:schemeClr val="bg1"/>
                </a:solidFill>
              </a:rPr>
              <a:t> </a:t>
            </a:r>
          </a:p>
        </p:txBody>
      </p:sp>
      <p:sp>
        <p:nvSpPr>
          <p:cNvPr id="2" name="Footer Placeholder 1">
            <a:extLst>
              <a:ext uri="{FF2B5EF4-FFF2-40B4-BE49-F238E27FC236}">
                <a16:creationId xmlns:a16="http://schemas.microsoft.com/office/drawing/2014/main" id="{3EA23DC3-629F-E741-9AAC-D4A6E05F91B9}"/>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883410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C043524-910C-4F32-8E15-852E6C8523E2}"/>
              </a:ext>
            </a:extLst>
          </p:cNvPr>
          <p:cNvSpPr txBox="1"/>
          <p:nvPr/>
        </p:nvSpPr>
        <p:spPr>
          <a:xfrm>
            <a:off x="1773382" y="803564"/>
            <a:ext cx="9360131" cy="5324535"/>
          </a:xfrm>
          <a:prstGeom prst="rect">
            <a:avLst/>
          </a:prstGeom>
          <a:noFill/>
        </p:spPr>
        <p:txBody>
          <a:bodyPr wrap="square" rtlCol="0">
            <a:spAutoFit/>
          </a:bodyPr>
          <a:lstStyle/>
          <a:p>
            <a:r>
              <a:rPr lang="en-US" sz="2000" dirty="0">
                <a:solidFill>
                  <a:schemeClr val="bg1"/>
                </a:solidFill>
              </a:rPr>
              <a:t>Joins are used to retrieve data from multiple tables.</a:t>
            </a:r>
          </a:p>
          <a:p>
            <a:r>
              <a:rPr lang="en-US" sz="2000" dirty="0">
                <a:solidFill>
                  <a:schemeClr val="bg1"/>
                </a:solidFill>
              </a:rPr>
              <a:t>Join is a method of </a:t>
            </a:r>
            <a:r>
              <a:rPr lang="en-US" sz="2000" b="1" dirty="0">
                <a:solidFill>
                  <a:schemeClr val="bg1"/>
                </a:solidFill>
              </a:rPr>
              <a:t>combining information from two tables.</a:t>
            </a:r>
          </a:p>
          <a:p>
            <a:endParaRPr lang="en-US" sz="2000" dirty="0">
              <a:solidFill>
                <a:schemeClr val="bg1"/>
              </a:solidFill>
            </a:endParaRPr>
          </a:p>
          <a:p>
            <a:r>
              <a:rPr lang="en-US" sz="2000" dirty="0">
                <a:solidFill>
                  <a:schemeClr val="bg1"/>
                </a:solidFill>
              </a:rPr>
              <a:t>There are mainly two types of Joins—</a:t>
            </a:r>
          </a:p>
          <a:p>
            <a:pPr marL="342900" indent="-342900">
              <a:buFont typeface="Arial" panose="020B0604020202020204" pitchFamily="34" charset="0"/>
              <a:buChar char="•"/>
            </a:pPr>
            <a:r>
              <a:rPr lang="en-US" sz="2000" dirty="0">
                <a:solidFill>
                  <a:schemeClr val="bg1"/>
                </a:solidFill>
              </a:rPr>
              <a:t>Inner join (matching values)</a:t>
            </a:r>
          </a:p>
          <a:p>
            <a:pPr marL="342900" indent="-342900">
              <a:buFont typeface="Arial" panose="020B0604020202020204" pitchFamily="34" charset="0"/>
              <a:buChar char="•"/>
            </a:pPr>
            <a:r>
              <a:rPr lang="en-US" sz="2000" dirty="0">
                <a:solidFill>
                  <a:schemeClr val="bg1"/>
                </a:solidFill>
              </a:rPr>
              <a:t>Outer join (matching + unmatching values)</a:t>
            </a:r>
          </a:p>
          <a:p>
            <a:pPr marL="800100" lvl="1" indent="-342900">
              <a:buFont typeface="Arial" panose="020B0604020202020204" pitchFamily="34" charset="0"/>
              <a:buChar char="•"/>
            </a:pPr>
            <a:r>
              <a:rPr lang="en-US" sz="2000" dirty="0">
                <a:solidFill>
                  <a:schemeClr val="bg1"/>
                </a:solidFill>
              </a:rPr>
              <a:t>Left outer join</a:t>
            </a:r>
          </a:p>
          <a:p>
            <a:pPr marL="800100" lvl="1" indent="-342900">
              <a:buFont typeface="Arial" panose="020B0604020202020204" pitchFamily="34" charset="0"/>
              <a:buChar char="•"/>
            </a:pPr>
            <a:r>
              <a:rPr lang="en-US" sz="2000" dirty="0">
                <a:solidFill>
                  <a:schemeClr val="bg1"/>
                </a:solidFill>
              </a:rPr>
              <a:t>Right outer join</a:t>
            </a:r>
          </a:p>
          <a:p>
            <a:pPr marL="800100" lvl="1" indent="-342900">
              <a:buFont typeface="Arial" panose="020B0604020202020204" pitchFamily="34" charset="0"/>
              <a:buChar char="•"/>
            </a:pPr>
            <a:r>
              <a:rPr lang="en-US" sz="2000" dirty="0">
                <a:solidFill>
                  <a:schemeClr val="bg1"/>
                </a:solidFill>
              </a:rPr>
              <a:t>Full outer join</a:t>
            </a:r>
          </a:p>
          <a:p>
            <a:pPr marL="342900" lvl="1" indent="-342900">
              <a:buFont typeface="Arial" panose="020B0604020202020204" pitchFamily="34" charset="0"/>
              <a:buChar char="•"/>
            </a:pPr>
            <a:r>
              <a:rPr lang="en-US" sz="2000" dirty="0">
                <a:solidFill>
                  <a:schemeClr val="bg1"/>
                </a:solidFill>
              </a:rPr>
              <a:t>Cross join</a:t>
            </a:r>
          </a:p>
          <a:p>
            <a:pPr marL="342900" lvl="1" indent="-342900">
              <a:buFont typeface="Arial" panose="020B0604020202020204" pitchFamily="34" charset="0"/>
              <a:buChar char="•"/>
            </a:pPr>
            <a:r>
              <a:rPr lang="en-US" sz="2000" dirty="0">
                <a:solidFill>
                  <a:schemeClr val="bg1"/>
                </a:solidFill>
              </a:rPr>
              <a:t>Self join</a:t>
            </a:r>
          </a:p>
          <a:p>
            <a:pPr marL="0" lvl="1"/>
            <a:endParaRPr lang="en-US" sz="2000" b="1" dirty="0">
              <a:solidFill>
                <a:schemeClr val="bg1"/>
              </a:solidFill>
            </a:endParaRPr>
          </a:p>
          <a:p>
            <a:pPr marL="0" lvl="1"/>
            <a:r>
              <a:rPr lang="en-US" sz="2000" b="1" dirty="0">
                <a:solidFill>
                  <a:schemeClr val="bg1"/>
                </a:solidFill>
              </a:rPr>
              <a:t>Syntax</a:t>
            </a:r>
            <a:r>
              <a:rPr lang="en-US" sz="2000" dirty="0">
                <a:solidFill>
                  <a:schemeClr val="bg1"/>
                </a:solidFill>
              </a:rPr>
              <a:t>—</a:t>
            </a:r>
          </a:p>
          <a:p>
            <a:pPr marL="0" lvl="1"/>
            <a:r>
              <a:rPr lang="en-US" sz="2000" dirty="0">
                <a:solidFill>
                  <a:schemeClr val="bg1"/>
                </a:solidFill>
              </a:rPr>
              <a:t>SELECT </a:t>
            </a:r>
            <a:r>
              <a:rPr lang="en-US" sz="2000" dirty="0" err="1">
                <a:solidFill>
                  <a:schemeClr val="bg1"/>
                </a:solidFill>
              </a:rPr>
              <a:t>colnames</a:t>
            </a:r>
            <a:r>
              <a:rPr lang="en-US" sz="2000" dirty="0">
                <a:solidFill>
                  <a:schemeClr val="bg1"/>
                </a:solidFill>
              </a:rPr>
              <a:t>,..,..</a:t>
            </a:r>
          </a:p>
          <a:p>
            <a:pPr marL="0" lvl="1"/>
            <a:r>
              <a:rPr lang="en-US" sz="2000" dirty="0">
                <a:solidFill>
                  <a:schemeClr val="bg1"/>
                </a:solidFill>
              </a:rPr>
              <a:t>FROM table1 AS t1</a:t>
            </a:r>
          </a:p>
          <a:p>
            <a:pPr marL="0" lvl="1"/>
            <a:r>
              <a:rPr lang="en-US" sz="2000" b="1" dirty="0">
                <a:solidFill>
                  <a:schemeClr val="bg1"/>
                </a:solidFill>
              </a:rPr>
              <a:t>JOIN</a:t>
            </a:r>
            <a:r>
              <a:rPr lang="en-US" sz="2000" dirty="0">
                <a:solidFill>
                  <a:schemeClr val="bg1"/>
                </a:solidFill>
              </a:rPr>
              <a:t> table2 AS t2</a:t>
            </a:r>
          </a:p>
          <a:p>
            <a:pPr marL="0" lvl="1"/>
            <a:r>
              <a:rPr lang="en-US" sz="2000" b="1" dirty="0">
                <a:solidFill>
                  <a:schemeClr val="bg1"/>
                </a:solidFill>
              </a:rPr>
              <a:t>ON</a:t>
            </a:r>
            <a:r>
              <a:rPr lang="en-US" sz="2000" dirty="0">
                <a:solidFill>
                  <a:schemeClr val="bg1"/>
                </a:solidFill>
              </a:rPr>
              <a:t> condition;</a:t>
            </a:r>
            <a:endParaRPr lang="en-IN" sz="2000" dirty="0">
              <a:solidFill>
                <a:schemeClr val="bg1"/>
              </a:solidFill>
            </a:endParaRPr>
          </a:p>
        </p:txBody>
      </p:sp>
      <p:sp>
        <p:nvSpPr>
          <p:cNvPr id="10" name="Rectangle 9">
            <a:extLst>
              <a:ext uri="{FF2B5EF4-FFF2-40B4-BE49-F238E27FC236}">
                <a16:creationId xmlns:a16="http://schemas.microsoft.com/office/drawing/2014/main" id="{EBDB3BC9-21E7-46F0-AE56-9777973B1CB4}"/>
              </a:ext>
            </a:extLst>
          </p:cNvPr>
          <p:cNvSpPr/>
          <p:nvPr/>
        </p:nvSpPr>
        <p:spPr>
          <a:xfrm>
            <a:off x="1228727" y="341899"/>
            <a:ext cx="2125610" cy="461665"/>
          </a:xfrm>
          <a:prstGeom prst="rect">
            <a:avLst/>
          </a:prstGeom>
        </p:spPr>
        <p:txBody>
          <a:bodyPr wrap="square">
            <a:spAutoFit/>
          </a:bodyPr>
          <a:lstStyle/>
          <a:p>
            <a:r>
              <a:rPr lang="en-US" sz="2400" b="1" dirty="0">
                <a:solidFill>
                  <a:schemeClr val="bg1"/>
                </a:solidFill>
              </a:rPr>
              <a:t>Joins</a:t>
            </a:r>
            <a:r>
              <a:rPr lang="en-US" sz="2000" dirty="0">
                <a:solidFill>
                  <a:schemeClr val="bg1"/>
                </a:solidFill>
              </a:rPr>
              <a:t> </a:t>
            </a:r>
          </a:p>
        </p:txBody>
      </p:sp>
      <p:sp>
        <p:nvSpPr>
          <p:cNvPr id="2" name="Footer Placeholder 1">
            <a:extLst>
              <a:ext uri="{FF2B5EF4-FFF2-40B4-BE49-F238E27FC236}">
                <a16:creationId xmlns:a16="http://schemas.microsoft.com/office/drawing/2014/main" id="{08CF831E-D3DA-3F0D-954E-49F73C97DE1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639040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C043524-910C-4F32-8E15-852E6C8523E2}"/>
              </a:ext>
            </a:extLst>
          </p:cNvPr>
          <p:cNvSpPr txBox="1"/>
          <p:nvPr/>
        </p:nvSpPr>
        <p:spPr>
          <a:xfrm>
            <a:off x="1541243" y="929927"/>
            <a:ext cx="9360131" cy="400110"/>
          </a:xfrm>
          <a:prstGeom prst="rect">
            <a:avLst/>
          </a:prstGeom>
          <a:noFill/>
        </p:spPr>
        <p:txBody>
          <a:bodyPr wrap="square" rtlCol="0">
            <a:spAutoFit/>
          </a:bodyPr>
          <a:lstStyle/>
          <a:p>
            <a:r>
              <a:rPr lang="en-US" sz="2000" dirty="0">
                <a:solidFill>
                  <a:schemeClr val="bg1"/>
                </a:solidFill>
              </a:rPr>
              <a:t>Returns records that have matching values in both tables</a:t>
            </a:r>
          </a:p>
        </p:txBody>
      </p:sp>
      <p:sp>
        <p:nvSpPr>
          <p:cNvPr id="10" name="Rectangle 9">
            <a:extLst>
              <a:ext uri="{FF2B5EF4-FFF2-40B4-BE49-F238E27FC236}">
                <a16:creationId xmlns:a16="http://schemas.microsoft.com/office/drawing/2014/main" id="{EBDB3BC9-21E7-46F0-AE56-9777973B1CB4}"/>
              </a:ext>
            </a:extLst>
          </p:cNvPr>
          <p:cNvSpPr/>
          <p:nvPr/>
        </p:nvSpPr>
        <p:spPr>
          <a:xfrm>
            <a:off x="1228727" y="341899"/>
            <a:ext cx="2125610" cy="461665"/>
          </a:xfrm>
          <a:prstGeom prst="rect">
            <a:avLst/>
          </a:prstGeom>
        </p:spPr>
        <p:txBody>
          <a:bodyPr wrap="square">
            <a:spAutoFit/>
          </a:bodyPr>
          <a:lstStyle/>
          <a:p>
            <a:r>
              <a:rPr lang="en-US" sz="2400" b="1" dirty="0">
                <a:solidFill>
                  <a:schemeClr val="bg1"/>
                </a:solidFill>
              </a:rPr>
              <a:t>Inner Join</a:t>
            </a:r>
            <a:r>
              <a:rPr lang="en-US" sz="2000" dirty="0">
                <a:solidFill>
                  <a:schemeClr val="bg1"/>
                </a:solidFill>
              </a:rPr>
              <a:t> </a:t>
            </a:r>
          </a:p>
        </p:txBody>
      </p:sp>
      <p:sp>
        <p:nvSpPr>
          <p:cNvPr id="11" name="TextBox 10">
            <a:extLst>
              <a:ext uri="{FF2B5EF4-FFF2-40B4-BE49-F238E27FC236}">
                <a16:creationId xmlns:a16="http://schemas.microsoft.com/office/drawing/2014/main" id="{55E010D5-35CB-4864-BF3C-868D66EED306}"/>
              </a:ext>
            </a:extLst>
          </p:cNvPr>
          <p:cNvSpPr txBox="1"/>
          <p:nvPr/>
        </p:nvSpPr>
        <p:spPr>
          <a:xfrm>
            <a:off x="1541243" y="2044428"/>
            <a:ext cx="9360131" cy="400110"/>
          </a:xfrm>
          <a:prstGeom prst="rect">
            <a:avLst/>
          </a:prstGeom>
          <a:noFill/>
        </p:spPr>
        <p:txBody>
          <a:bodyPr wrap="square" rtlCol="0">
            <a:spAutoFit/>
          </a:bodyPr>
          <a:lstStyle/>
          <a:p>
            <a:r>
              <a:rPr lang="en-US" sz="2000" dirty="0">
                <a:solidFill>
                  <a:schemeClr val="bg1"/>
                </a:solidFill>
              </a:rPr>
              <a:t>Returns all records from the left table, and the matched records from the right table</a:t>
            </a:r>
          </a:p>
        </p:txBody>
      </p:sp>
      <p:sp>
        <p:nvSpPr>
          <p:cNvPr id="12" name="Rectangle 11">
            <a:extLst>
              <a:ext uri="{FF2B5EF4-FFF2-40B4-BE49-F238E27FC236}">
                <a16:creationId xmlns:a16="http://schemas.microsoft.com/office/drawing/2014/main" id="{F16B8390-A77B-4BE6-8074-A3902BB41932}"/>
              </a:ext>
            </a:extLst>
          </p:cNvPr>
          <p:cNvSpPr/>
          <p:nvPr/>
        </p:nvSpPr>
        <p:spPr>
          <a:xfrm>
            <a:off x="1228727" y="1456400"/>
            <a:ext cx="2125610" cy="461665"/>
          </a:xfrm>
          <a:prstGeom prst="rect">
            <a:avLst/>
          </a:prstGeom>
        </p:spPr>
        <p:txBody>
          <a:bodyPr wrap="square">
            <a:spAutoFit/>
          </a:bodyPr>
          <a:lstStyle/>
          <a:p>
            <a:r>
              <a:rPr lang="en-US" sz="2400" b="1" dirty="0">
                <a:solidFill>
                  <a:schemeClr val="bg1"/>
                </a:solidFill>
              </a:rPr>
              <a:t>Left Outer Join</a:t>
            </a:r>
            <a:r>
              <a:rPr lang="en-US" sz="2000" dirty="0">
                <a:solidFill>
                  <a:schemeClr val="bg1"/>
                </a:solidFill>
              </a:rPr>
              <a:t> </a:t>
            </a:r>
          </a:p>
        </p:txBody>
      </p:sp>
      <p:sp>
        <p:nvSpPr>
          <p:cNvPr id="15" name="TextBox 14">
            <a:extLst>
              <a:ext uri="{FF2B5EF4-FFF2-40B4-BE49-F238E27FC236}">
                <a16:creationId xmlns:a16="http://schemas.microsoft.com/office/drawing/2014/main" id="{196D1D91-EF26-41CA-944B-1B0F44E78CA9}"/>
              </a:ext>
            </a:extLst>
          </p:cNvPr>
          <p:cNvSpPr txBox="1"/>
          <p:nvPr/>
        </p:nvSpPr>
        <p:spPr>
          <a:xfrm>
            <a:off x="1541243" y="3158930"/>
            <a:ext cx="9360131" cy="400110"/>
          </a:xfrm>
          <a:prstGeom prst="rect">
            <a:avLst/>
          </a:prstGeom>
          <a:noFill/>
        </p:spPr>
        <p:txBody>
          <a:bodyPr wrap="square" rtlCol="0">
            <a:spAutoFit/>
          </a:bodyPr>
          <a:lstStyle/>
          <a:p>
            <a:r>
              <a:rPr lang="en-US" sz="2000" dirty="0">
                <a:solidFill>
                  <a:schemeClr val="bg1"/>
                </a:solidFill>
              </a:rPr>
              <a:t>Returns all records from the right table, and the matched records from the left table</a:t>
            </a:r>
          </a:p>
        </p:txBody>
      </p:sp>
      <p:sp>
        <p:nvSpPr>
          <p:cNvPr id="16" name="Rectangle 15">
            <a:extLst>
              <a:ext uri="{FF2B5EF4-FFF2-40B4-BE49-F238E27FC236}">
                <a16:creationId xmlns:a16="http://schemas.microsoft.com/office/drawing/2014/main" id="{CB22C107-7309-4F06-BD1A-A50192899DD3}"/>
              </a:ext>
            </a:extLst>
          </p:cNvPr>
          <p:cNvSpPr/>
          <p:nvPr/>
        </p:nvSpPr>
        <p:spPr>
          <a:xfrm>
            <a:off x="1228726" y="2570902"/>
            <a:ext cx="2717631" cy="461665"/>
          </a:xfrm>
          <a:prstGeom prst="rect">
            <a:avLst/>
          </a:prstGeom>
        </p:spPr>
        <p:txBody>
          <a:bodyPr wrap="square">
            <a:spAutoFit/>
          </a:bodyPr>
          <a:lstStyle/>
          <a:p>
            <a:r>
              <a:rPr lang="en-US" sz="2400" b="1" dirty="0">
                <a:solidFill>
                  <a:schemeClr val="bg1"/>
                </a:solidFill>
              </a:rPr>
              <a:t>Right Outer Join</a:t>
            </a:r>
            <a:r>
              <a:rPr lang="en-US" sz="2000" dirty="0">
                <a:solidFill>
                  <a:schemeClr val="bg1"/>
                </a:solidFill>
              </a:rPr>
              <a:t> </a:t>
            </a:r>
          </a:p>
        </p:txBody>
      </p:sp>
      <p:sp>
        <p:nvSpPr>
          <p:cNvPr id="17" name="TextBox 16">
            <a:extLst>
              <a:ext uri="{FF2B5EF4-FFF2-40B4-BE49-F238E27FC236}">
                <a16:creationId xmlns:a16="http://schemas.microsoft.com/office/drawing/2014/main" id="{180CF150-FC1E-4307-A402-42B5DEDC69CD}"/>
              </a:ext>
            </a:extLst>
          </p:cNvPr>
          <p:cNvSpPr txBox="1"/>
          <p:nvPr/>
        </p:nvSpPr>
        <p:spPr>
          <a:xfrm>
            <a:off x="1541243" y="4334987"/>
            <a:ext cx="9360131" cy="400110"/>
          </a:xfrm>
          <a:prstGeom prst="rect">
            <a:avLst/>
          </a:prstGeom>
          <a:noFill/>
        </p:spPr>
        <p:txBody>
          <a:bodyPr wrap="square" rtlCol="0">
            <a:spAutoFit/>
          </a:bodyPr>
          <a:lstStyle/>
          <a:p>
            <a:r>
              <a:rPr lang="en-US" sz="2000" dirty="0">
                <a:solidFill>
                  <a:schemeClr val="bg1"/>
                </a:solidFill>
              </a:rPr>
              <a:t>Returns all records when there is a match in either left or right table</a:t>
            </a:r>
          </a:p>
        </p:txBody>
      </p:sp>
      <p:sp>
        <p:nvSpPr>
          <p:cNvPr id="18" name="Rectangle 17">
            <a:extLst>
              <a:ext uri="{FF2B5EF4-FFF2-40B4-BE49-F238E27FC236}">
                <a16:creationId xmlns:a16="http://schemas.microsoft.com/office/drawing/2014/main" id="{139DB4B2-BFA2-4680-BEF1-A7CF5EA54542}"/>
              </a:ext>
            </a:extLst>
          </p:cNvPr>
          <p:cNvSpPr/>
          <p:nvPr/>
        </p:nvSpPr>
        <p:spPr>
          <a:xfrm>
            <a:off x="1228726" y="3746959"/>
            <a:ext cx="2717631" cy="461665"/>
          </a:xfrm>
          <a:prstGeom prst="rect">
            <a:avLst/>
          </a:prstGeom>
        </p:spPr>
        <p:txBody>
          <a:bodyPr wrap="square">
            <a:spAutoFit/>
          </a:bodyPr>
          <a:lstStyle/>
          <a:p>
            <a:r>
              <a:rPr lang="en-US" sz="2400" b="1" dirty="0">
                <a:solidFill>
                  <a:schemeClr val="bg1"/>
                </a:solidFill>
              </a:rPr>
              <a:t>Full Outer Join</a:t>
            </a:r>
            <a:r>
              <a:rPr lang="en-US" sz="2000" dirty="0">
                <a:solidFill>
                  <a:schemeClr val="bg1"/>
                </a:solidFill>
              </a:rPr>
              <a:t> </a:t>
            </a:r>
          </a:p>
        </p:txBody>
      </p:sp>
      <p:sp>
        <p:nvSpPr>
          <p:cNvPr id="2" name="Footer Placeholder 1">
            <a:extLst>
              <a:ext uri="{FF2B5EF4-FFF2-40B4-BE49-F238E27FC236}">
                <a16:creationId xmlns:a16="http://schemas.microsoft.com/office/drawing/2014/main" id="{562ADB4F-4D47-08BE-58B1-A41C7BF5C42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0128404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BDB3BC9-21E7-46F0-AE56-9777973B1CB4}"/>
              </a:ext>
            </a:extLst>
          </p:cNvPr>
          <p:cNvSpPr/>
          <p:nvPr/>
        </p:nvSpPr>
        <p:spPr>
          <a:xfrm>
            <a:off x="1241130" y="978577"/>
            <a:ext cx="2717631" cy="461665"/>
          </a:xfrm>
          <a:prstGeom prst="rect">
            <a:avLst/>
          </a:prstGeom>
        </p:spPr>
        <p:txBody>
          <a:bodyPr wrap="square">
            <a:spAutoFit/>
          </a:bodyPr>
          <a:lstStyle/>
          <a:p>
            <a:r>
              <a:rPr lang="en-US" sz="2400" b="1" dirty="0">
                <a:solidFill>
                  <a:schemeClr val="bg1"/>
                </a:solidFill>
              </a:rPr>
              <a:t>Cross Join</a:t>
            </a:r>
            <a:r>
              <a:rPr lang="en-US" sz="2000" dirty="0">
                <a:solidFill>
                  <a:schemeClr val="bg1"/>
                </a:solidFill>
              </a:rPr>
              <a:t> </a:t>
            </a:r>
          </a:p>
        </p:txBody>
      </p:sp>
      <p:sp>
        <p:nvSpPr>
          <p:cNvPr id="24" name="TextBox 23">
            <a:extLst>
              <a:ext uri="{FF2B5EF4-FFF2-40B4-BE49-F238E27FC236}">
                <a16:creationId xmlns:a16="http://schemas.microsoft.com/office/drawing/2014/main" id="{4A1504E6-A93A-4AAB-9DD4-BCB615E9B1C2}"/>
              </a:ext>
            </a:extLst>
          </p:cNvPr>
          <p:cNvSpPr txBox="1"/>
          <p:nvPr/>
        </p:nvSpPr>
        <p:spPr>
          <a:xfrm>
            <a:off x="1831492" y="1445795"/>
            <a:ext cx="9241574" cy="707886"/>
          </a:xfrm>
          <a:prstGeom prst="rect">
            <a:avLst/>
          </a:prstGeom>
          <a:noFill/>
        </p:spPr>
        <p:txBody>
          <a:bodyPr wrap="square" rtlCol="0">
            <a:spAutoFit/>
          </a:bodyPr>
          <a:lstStyle/>
          <a:p>
            <a:r>
              <a:rPr lang="en-US" sz="2000" dirty="0">
                <a:solidFill>
                  <a:schemeClr val="bg1"/>
                </a:solidFill>
              </a:rPr>
              <a:t>A CROSS JOIN returns the </a:t>
            </a:r>
            <a:r>
              <a:rPr lang="en-US" sz="2000" b="1" dirty="0">
                <a:solidFill>
                  <a:schemeClr val="bg1"/>
                </a:solidFill>
              </a:rPr>
              <a:t>Cartesian product </a:t>
            </a:r>
            <a:r>
              <a:rPr lang="en-US" sz="2000" dirty="0">
                <a:solidFill>
                  <a:schemeClr val="bg1"/>
                </a:solidFill>
              </a:rPr>
              <a:t>of the two tables, meaning it combines every row from the first table with every row from the second table.</a:t>
            </a:r>
          </a:p>
        </p:txBody>
      </p:sp>
      <p:sp>
        <p:nvSpPr>
          <p:cNvPr id="14" name="Rectangle 13">
            <a:extLst>
              <a:ext uri="{FF2B5EF4-FFF2-40B4-BE49-F238E27FC236}">
                <a16:creationId xmlns:a16="http://schemas.microsoft.com/office/drawing/2014/main" id="{DA4901D8-55BF-4295-8A0F-07FA7986A08C}"/>
              </a:ext>
            </a:extLst>
          </p:cNvPr>
          <p:cNvSpPr/>
          <p:nvPr/>
        </p:nvSpPr>
        <p:spPr>
          <a:xfrm>
            <a:off x="1241130" y="2768469"/>
            <a:ext cx="2717631" cy="461665"/>
          </a:xfrm>
          <a:prstGeom prst="rect">
            <a:avLst/>
          </a:prstGeom>
        </p:spPr>
        <p:txBody>
          <a:bodyPr wrap="square">
            <a:spAutoFit/>
          </a:bodyPr>
          <a:lstStyle/>
          <a:p>
            <a:r>
              <a:rPr lang="en-US" sz="2400" b="1" dirty="0">
                <a:solidFill>
                  <a:schemeClr val="bg1"/>
                </a:solidFill>
              </a:rPr>
              <a:t>Self Join</a:t>
            </a:r>
            <a:r>
              <a:rPr lang="en-US" sz="2000" dirty="0">
                <a:solidFill>
                  <a:schemeClr val="bg1"/>
                </a:solidFill>
              </a:rPr>
              <a:t> </a:t>
            </a:r>
          </a:p>
        </p:txBody>
      </p:sp>
      <p:sp>
        <p:nvSpPr>
          <p:cNvPr id="15" name="Rectangle 14">
            <a:extLst>
              <a:ext uri="{FF2B5EF4-FFF2-40B4-BE49-F238E27FC236}">
                <a16:creationId xmlns:a16="http://schemas.microsoft.com/office/drawing/2014/main" id="{41F40126-67EA-4971-A7A0-134A17FB2AC8}"/>
              </a:ext>
            </a:extLst>
          </p:cNvPr>
          <p:cNvSpPr/>
          <p:nvPr/>
        </p:nvSpPr>
        <p:spPr>
          <a:xfrm>
            <a:off x="1555844" y="3284606"/>
            <a:ext cx="10026555" cy="707886"/>
          </a:xfrm>
          <a:prstGeom prst="rect">
            <a:avLst/>
          </a:prstGeom>
        </p:spPr>
        <p:txBody>
          <a:bodyPr wrap="square">
            <a:spAutoFit/>
          </a:bodyPr>
          <a:lstStyle/>
          <a:p>
            <a:r>
              <a:rPr lang="en-IN" sz="2000" dirty="0">
                <a:solidFill>
                  <a:schemeClr val="bg1"/>
                </a:solidFill>
              </a:rPr>
              <a:t>A self join is a special type of join where a table is joined with itself. </a:t>
            </a:r>
          </a:p>
          <a:p>
            <a:r>
              <a:rPr lang="en-IN" sz="2000" dirty="0">
                <a:solidFill>
                  <a:schemeClr val="bg1"/>
                </a:solidFill>
              </a:rPr>
              <a:t>This is useful when you have hierarchical data or need to compare rows within the same table</a:t>
            </a:r>
          </a:p>
        </p:txBody>
      </p:sp>
      <p:sp>
        <p:nvSpPr>
          <p:cNvPr id="2" name="Footer Placeholder 1">
            <a:extLst>
              <a:ext uri="{FF2B5EF4-FFF2-40B4-BE49-F238E27FC236}">
                <a16:creationId xmlns:a16="http://schemas.microsoft.com/office/drawing/2014/main" id="{02B4E4A0-7767-0C11-3536-B51A8FF29B60}"/>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4557671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7AF6DC7-0C16-4ED8-AAD0-7E417E7E65E8}"/>
              </a:ext>
            </a:extLst>
          </p:cNvPr>
          <p:cNvSpPr/>
          <p:nvPr/>
        </p:nvSpPr>
        <p:spPr>
          <a:xfrm>
            <a:off x="1443790" y="182571"/>
            <a:ext cx="4867274" cy="461665"/>
          </a:xfrm>
          <a:prstGeom prst="rect">
            <a:avLst/>
          </a:prstGeom>
        </p:spPr>
        <p:txBody>
          <a:bodyPr wrap="square">
            <a:spAutoFit/>
          </a:bodyPr>
          <a:lstStyle/>
          <a:p>
            <a:r>
              <a:rPr lang="en-US" sz="2400" b="1" dirty="0">
                <a:solidFill>
                  <a:schemeClr val="bg1"/>
                </a:solidFill>
              </a:rPr>
              <a:t>SAMPLE TABLES</a:t>
            </a:r>
            <a:endParaRPr lang="en-US" sz="2000" dirty="0">
              <a:solidFill>
                <a:schemeClr val="bg1"/>
              </a:solidFill>
            </a:endParaRPr>
          </a:p>
        </p:txBody>
      </p:sp>
      <p:pic>
        <p:nvPicPr>
          <p:cNvPr id="3" name="Picture 2">
            <a:extLst>
              <a:ext uri="{FF2B5EF4-FFF2-40B4-BE49-F238E27FC236}">
                <a16:creationId xmlns:a16="http://schemas.microsoft.com/office/drawing/2014/main" id="{31BBFCE4-4C3E-4EFA-9CE2-5BC01CADBF85}"/>
              </a:ext>
            </a:extLst>
          </p:cNvPr>
          <p:cNvPicPr>
            <a:picLocks noChangeAspect="1"/>
          </p:cNvPicPr>
          <p:nvPr/>
        </p:nvPicPr>
        <p:blipFill rotWithShape="1">
          <a:blip r:embed="rId2"/>
          <a:srcRect l="12238" t="49975" r="60077" b="24900"/>
          <a:stretch/>
        </p:blipFill>
        <p:spPr>
          <a:xfrm>
            <a:off x="1051905" y="731269"/>
            <a:ext cx="5646821" cy="2881154"/>
          </a:xfrm>
          <a:prstGeom prst="rect">
            <a:avLst/>
          </a:prstGeom>
          <a:ln>
            <a:solidFill>
              <a:srgbClr val="00B0F0"/>
            </a:solidFill>
          </a:ln>
        </p:spPr>
      </p:pic>
      <p:pic>
        <p:nvPicPr>
          <p:cNvPr id="4" name="Picture 3">
            <a:extLst>
              <a:ext uri="{FF2B5EF4-FFF2-40B4-BE49-F238E27FC236}">
                <a16:creationId xmlns:a16="http://schemas.microsoft.com/office/drawing/2014/main" id="{7D9942CB-C2D8-4587-9985-886A1543001A}"/>
              </a:ext>
            </a:extLst>
          </p:cNvPr>
          <p:cNvPicPr>
            <a:picLocks noChangeAspect="1"/>
          </p:cNvPicPr>
          <p:nvPr/>
        </p:nvPicPr>
        <p:blipFill rotWithShape="1">
          <a:blip r:embed="rId3"/>
          <a:srcRect l="11842" t="43505" r="63553" b="31220"/>
          <a:stretch/>
        </p:blipFill>
        <p:spPr>
          <a:xfrm>
            <a:off x="5075607" y="2436726"/>
            <a:ext cx="5807242" cy="3353926"/>
          </a:xfrm>
          <a:prstGeom prst="rect">
            <a:avLst/>
          </a:prstGeom>
          <a:ln>
            <a:solidFill>
              <a:srgbClr val="00B0F0"/>
            </a:solidFill>
          </a:ln>
        </p:spPr>
      </p:pic>
      <p:sp>
        <p:nvSpPr>
          <p:cNvPr id="2" name="Footer Placeholder 1">
            <a:extLst>
              <a:ext uri="{FF2B5EF4-FFF2-40B4-BE49-F238E27FC236}">
                <a16:creationId xmlns:a16="http://schemas.microsoft.com/office/drawing/2014/main" id="{B96FB494-4DC1-8719-4698-E86D72E6AC4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656514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3F2EE4D9-1F8A-472A-B45F-A5361FD5A85F}"/>
              </a:ext>
            </a:extLst>
          </p:cNvPr>
          <p:cNvPicPr>
            <a:picLocks noChangeAspect="1"/>
          </p:cNvPicPr>
          <p:nvPr/>
        </p:nvPicPr>
        <p:blipFill rotWithShape="1">
          <a:blip r:embed="rId2"/>
          <a:srcRect l="12105" t="34847" r="50000" b="28879"/>
          <a:stretch/>
        </p:blipFill>
        <p:spPr>
          <a:xfrm>
            <a:off x="819151" y="0"/>
            <a:ext cx="7732294" cy="4161482"/>
          </a:xfrm>
          <a:prstGeom prst="rect">
            <a:avLst/>
          </a:prstGeom>
          <a:ln>
            <a:solidFill>
              <a:srgbClr val="00B0F0"/>
            </a:solidFill>
          </a:ln>
        </p:spPr>
      </p:pic>
      <p:pic>
        <p:nvPicPr>
          <p:cNvPr id="3" name="Picture 2">
            <a:extLst>
              <a:ext uri="{FF2B5EF4-FFF2-40B4-BE49-F238E27FC236}">
                <a16:creationId xmlns:a16="http://schemas.microsoft.com/office/drawing/2014/main" id="{812A6889-38BE-4AF1-A45C-27BD83891D6C}"/>
              </a:ext>
            </a:extLst>
          </p:cNvPr>
          <p:cNvPicPr>
            <a:picLocks noChangeAspect="1"/>
          </p:cNvPicPr>
          <p:nvPr/>
        </p:nvPicPr>
        <p:blipFill rotWithShape="1">
          <a:blip r:embed="rId3"/>
          <a:srcRect l="12105" t="30400" r="53158" b="37304"/>
          <a:stretch/>
        </p:blipFill>
        <p:spPr>
          <a:xfrm>
            <a:off x="4446626" y="2688431"/>
            <a:ext cx="6721643" cy="3513586"/>
          </a:xfrm>
          <a:prstGeom prst="rect">
            <a:avLst/>
          </a:prstGeom>
          <a:ln>
            <a:solidFill>
              <a:srgbClr val="00B0F0"/>
            </a:solidFill>
          </a:ln>
        </p:spPr>
      </p:pic>
      <p:sp>
        <p:nvSpPr>
          <p:cNvPr id="4" name="Footer Placeholder 3">
            <a:extLst>
              <a:ext uri="{FF2B5EF4-FFF2-40B4-BE49-F238E27FC236}">
                <a16:creationId xmlns:a16="http://schemas.microsoft.com/office/drawing/2014/main" id="{EE4EC41A-CA67-36C0-5A7E-E75751311F4C}"/>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059584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575CB58-B6E4-438D-8648-B60C78D9DE2C}"/>
              </a:ext>
            </a:extLst>
          </p:cNvPr>
          <p:cNvPicPr>
            <a:picLocks noChangeAspect="1"/>
          </p:cNvPicPr>
          <p:nvPr/>
        </p:nvPicPr>
        <p:blipFill rotWithShape="1">
          <a:blip r:embed="rId2"/>
          <a:srcRect l="12369" t="27826" r="38289" b="36133"/>
          <a:stretch/>
        </p:blipFill>
        <p:spPr>
          <a:xfrm>
            <a:off x="1584162" y="1785686"/>
            <a:ext cx="9023675" cy="3705725"/>
          </a:xfrm>
          <a:prstGeom prst="rect">
            <a:avLst/>
          </a:prstGeom>
          <a:ln>
            <a:solidFill>
              <a:srgbClr val="00B0F0"/>
            </a:solidFill>
          </a:ln>
        </p:spPr>
      </p:pic>
      <p:sp>
        <p:nvSpPr>
          <p:cNvPr id="2" name="Footer Placeholder 1">
            <a:extLst>
              <a:ext uri="{FF2B5EF4-FFF2-40B4-BE49-F238E27FC236}">
                <a16:creationId xmlns:a16="http://schemas.microsoft.com/office/drawing/2014/main" id="{4687095A-ECAB-A599-D58C-8846CFC7D9F5}"/>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4417535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5AB9F25-86B3-4320-BC8E-9143EDFB778C}"/>
              </a:ext>
            </a:extLst>
          </p:cNvPr>
          <p:cNvPicPr>
            <a:picLocks noChangeAspect="1"/>
          </p:cNvPicPr>
          <p:nvPr/>
        </p:nvPicPr>
        <p:blipFill rotWithShape="1">
          <a:blip r:embed="rId2"/>
          <a:srcRect l="12237" t="44910" r="38816" b="13432"/>
          <a:stretch/>
        </p:blipFill>
        <p:spPr>
          <a:xfrm>
            <a:off x="1355735" y="1370357"/>
            <a:ext cx="9480529" cy="4536384"/>
          </a:xfrm>
          <a:prstGeom prst="rect">
            <a:avLst/>
          </a:prstGeom>
          <a:ln>
            <a:solidFill>
              <a:srgbClr val="00B0F0"/>
            </a:solidFill>
          </a:ln>
        </p:spPr>
      </p:pic>
      <p:sp>
        <p:nvSpPr>
          <p:cNvPr id="2" name="Footer Placeholder 1">
            <a:extLst>
              <a:ext uri="{FF2B5EF4-FFF2-40B4-BE49-F238E27FC236}">
                <a16:creationId xmlns:a16="http://schemas.microsoft.com/office/drawing/2014/main" id="{A76DE516-BDA4-22E1-3229-2DF5201EB095}"/>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27124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295732"/>
            <a:ext cx="9988236" cy="1015663"/>
          </a:xfrm>
          <a:prstGeom prst="rect">
            <a:avLst/>
          </a:prstGeom>
        </p:spPr>
        <p:txBody>
          <a:bodyPr wrap="square">
            <a:spAutoFit/>
          </a:bodyPr>
          <a:lstStyle/>
          <a:p>
            <a:r>
              <a:rPr lang="en-IN" sz="2000" dirty="0">
                <a:solidFill>
                  <a:schemeClr val="bg1"/>
                </a:solidFill>
              </a:rPr>
              <a:t>Now you need to select the products. </a:t>
            </a:r>
          </a:p>
          <a:p>
            <a:r>
              <a:rPr lang="en-IN" sz="2000" dirty="0">
                <a:solidFill>
                  <a:schemeClr val="bg1"/>
                </a:solidFill>
              </a:rPr>
              <a:t>Expand the options and select server, workbench and shell. Select each product and click on </a:t>
            </a:r>
            <a:r>
              <a:rPr lang="en-IN" sz="2000" b="1" dirty="0">
                <a:solidFill>
                  <a:schemeClr val="bg1"/>
                </a:solidFill>
              </a:rPr>
              <a:t>right arrow </a:t>
            </a:r>
            <a:r>
              <a:rPr lang="en-IN" sz="2000" dirty="0">
                <a:solidFill>
                  <a:schemeClr val="bg1"/>
                </a:solidFill>
              </a:rPr>
              <a:t>to move the product in right empty space. And </a:t>
            </a:r>
            <a:r>
              <a:rPr lang="en-IN" sz="2000" b="1" dirty="0">
                <a:solidFill>
                  <a:schemeClr val="bg1"/>
                </a:solidFill>
              </a:rPr>
              <a:t>NEXT</a:t>
            </a:r>
          </a:p>
        </p:txBody>
      </p:sp>
      <p:pic>
        <p:nvPicPr>
          <p:cNvPr id="4" name="Picture 3">
            <a:extLst>
              <a:ext uri="{FF2B5EF4-FFF2-40B4-BE49-F238E27FC236}">
                <a16:creationId xmlns:a16="http://schemas.microsoft.com/office/drawing/2014/main" id="{4EE62689-606F-4D4B-B6E7-43D3A47AC5EC}"/>
              </a:ext>
            </a:extLst>
          </p:cNvPr>
          <p:cNvPicPr>
            <a:picLocks noChangeAspect="1"/>
          </p:cNvPicPr>
          <p:nvPr/>
        </p:nvPicPr>
        <p:blipFill rotWithShape="1">
          <a:blip r:embed="rId2">
            <a:extLst>
              <a:ext uri="{28A0092B-C50C-407E-A947-70E740481C1C}">
                <a14:useLocalDpi xmlns:a14="http://schemas.microsoft.com/office/drawing/2010/main" val="0"/>
              </a:ext>
            </a:extLst>
          </a:blip>
          <a:srcRect l="21250" t="9273" r="21023" b="15372"/>
          <a:stretch/>
        </p:blipFill>
        <p:spPr>
          <a:xfrm>
            <a:off x="2576947" y="1455494"/>
            <a:ext cx="7038106" cy="5165307"/>
          </a:xfrm>
          <a:prstGeom prst="rect">
            <a:avLst/>
          </a:prstGeom>
          <a:ln>
            <a:solidFill>
              <a:srgbClr val="00B0F0"/>
            </a:solidFill>
          </a:ln>
        </p:spPr>
      </p:pic>
      <p:sp>
        <p:nvSpPr>
          <p:cNvPr id="3" name="Footer Placeholder 2">
            <a:extLst>
              <a:ext uri="{FF2B5EF4-FFF2-40B4-BE49-F238E27FC236}">
                <a16:creationId xmlns:a16="http://schemas.microsoft.com/office/drawing/2014/main" id="{40B7B429-A2B9-DE74-F397-AB8F17484B1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118052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E83C699E-20BA-4CF5-B896-CE50FE0C4F33}"/>
              </a:ext>
            </a:extLst>
          </p:cNvPr>
          <p:cNvPicPr>
            <a:picLocks noChangeAspect="1"/>
          </p:cNvPicPr>
          <p:nvPr/>
        </p:nvPicPr>
        <p:blipFill rotWithShape="1">
          <a:blip r:embed="rId2"/>
          <a:srcRect l="12368" t="24081" r="37763" b="18112"/>
          <a:stretch/>
        </p:blipFill>
        <p:spPr>
          <a:xfrm>
            <a:off x="1719367" y="581304"/>
            <a:ext cx="8753265" cy="5704638"/>
          </a:xfrm>
          <a:prstGeom prst="rect">
            <a:avLst/>
          </a:prstGeom>
          <a:ln>
            <a:solidFill>
              <a:srgbClr val="00B0F0"/>
            </a:solidFill>
          </a:ln>
        </p:spPr>
      </p:pic>
      <p:sp>
        <p:nvSpPr>
          <p:cNvPr id="3" name="Footer Placeholder 2">
            <a:extLst>
              <a:ext uri="{FF2B5EF4-FFF2-40B4-BE49-F238E27FC236}">
                <a16:creationId xmlns:a16="http://schemas.microsoft.com/office/drawing/2014/main" id="{74971560-C150-A97D-215C-667B6A467266}"/>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944307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BF97E482-0240-4447-A9CE-13884027F4A3}"/>
              </a:ext>
            </a:extLst>
          </p:cNvPr>
          <p:cNvSpPr/>
          <p:nvPr/>
        </p:nvSpPr>
        <p:spPr>
          <a:xfrm>
            <a:off x="1228726" y="272810"/>
            <a:ext cx="10083708" cy="1015663"/>
          </a:xfrm>
          <a:prstGeom prst="rect">
            <a:avLst/>
          </a:prstGeom>
        </p:spPr>
        <p:txBody>
          <a:bodyPr wrap="square">
            <a:spAutoFit/>
          </a:bodyPr>
          <a:lstStyle/>
          <a:p>
            <a:r>
              <a:rPr lang="en-IN" sz="2000" b="1" dirty="0">
                <a:solidFill>
                  <a:schemeClr val="bg1"/>
                </a:solidFill>
              </a:rPr>
              <a:t>UNION</a:t>
            </a:r>
            <a:r>
              <a:rPr lang="en-IN" sz="2000" dirty="0">
                <a:solidFill>
                  <a:schemeClr val="bg1"/>
                </a:solidFill>
              </a:rPr>
              <a:t> is used to combine the results of two or more SELECT statements into a single result set. It removes duplicate rows by default. </a:t>
            </a:r>
          </a:p>
          <a:p>
            <a:r>
              <a:rPr lang="en-US" sz="2000" dirty="0">
                <a:solidFill>
                  <a:schemeClr val="bg1"/>
                </a:solidFill>
              </a:rPr>
              <a:t>U</a:t>
            </a:r>
            <a:r>
              <a:rPr lang="en-IN" sz="2000" dirty="0">
                <a:solidFill>
                  <a:schemeClr val="bg1"/>
                </a:solidFill>
              </a:rPr>
              <a:t>NION gives following output--</a:t>
            </a:r>
          </a:p>
        </p:txBody>
      </p:sp>
      <p:sp>
        <p:nvSpPr>
          <p:cNvPr id="4" name="Rectangle 3">
            <a:extLst>
              <a:ext uri="{FF2B5EF4-FFF2-40B4-BE49-F238E27FC236}">
                <a16:creationId xmlns:a16="http://schemas.microsoft.com/office/drawing/2014/main" id="{DC1EDE68-FC51-4883-BE9E-6BB0C8601F6A}"/>
              </a:ext>
            </a:extLst>
          </p:cNvPr>
          <p:cNvSpPr/>
          <p:nvPr/>
        </p:nvSpPr>
        <p:spPr>
          <a:xfrm>
            <a:off x="1228727" y="3133664"/>
            <a:ext cx="9703837" cy="707886"/>
          </a:xfrm>
          <a:prstGeom prst="rect">
            <a:avLst/>
          </a:prstGeom>
        </p:spPr>
        <p:txBody>
          <a:bodyPr wrap="square">
            <a:spAutoFit/>
          </a:bodyPr>
          <a:lstStyle/>
          <a:p>
            <a:r>
              <a:rPr lang="en-IN" sz="2000" b="1" dirty="0">
                <a:solidFill>
                  <a:schemeClr val="bg1"/>
                </a:solidFill>
              </a:rPr>
              <a:t>UNION ALL </a:t>
            </a:r>
            <a:r>
              <a:rPr lang="en-IN" sz="2000" dirty="0">
                <a:solidFill>
                  <a:schemeClr val="bg1"/>
                </a:solidFill>
              </a:rPr>
              <a:t>is similar to UNION, but it retains duplicate rows from the combined result sets.</a:t>
            </a:r>
          </a:p>
          <a:p>
            <a:r>
              <a:rPr lang="en-US" sz="2000" dirty="0">
                <a:solidFill>
                  <a:schemeClr val="bg1"/>
                </a:solidFill>
              </a:rPr>
              <a:t>U</a:t>
            </a:r>
            <a:r>
              <a:rPr lang="en-IN" sz="2000" dirty="0">
                <a:solidFill>
                  <a:schemeClr val="bg1"/>
                </a:solidFill>
              </a:rPr>
              <a:t>NION ALL gives following output--</a:t>
            </a:r>
          </a:p>
        </p:txBody>
      </p:sp>
      <p:pic>
        <p:nvPicPr>
          <p:cNvPr id="11" name="Picture 10">
            <a:extLst>
              <a:ext uri="{FF2B5EF4-FFF2-40B4-BE49-F238E27FC236}">
                <a16:creationId xmlns:a16="http://schemas.microsoft.com/office/drawing/2014/main" id="{6A2DF988-583E-4A59-BEF4-8FBF40732322}"/>
              </a:ext>
            </a:extLst>
          </p:cNvPr>
          <p:cNvPicPr>
            <a:picLocks noChangeAspect="1"/>
          </p:cNvPicPr>
          <p:nvPr/>
        </p:nvPicPr>
        <p:blipFill rotWithShape="1">
          <a:blip r:embed="rId2"/>
          <a:srcRect l="12368" t="66626" r="65618" b="18112"/>
          <a:stretch/>
        </p:blipFill>
        <p:spPr>
          <a:xfrm>
            <a:off x="5785082" y="1070104"/>
            <a:ext cx="4685654" cy="1826383"/>
          </a:xfrm>
          <a:prstGeom prst="rect">
            <a:avLst/>
          </a:prstGeom>
          <a:ln>
            <a:solidFill>
              <a:srgbClr val="00B0F0"/>
            </a:solidFill>
          </a:ln>
        </p:spPr>
      </p:pic>
      <p:pic>
        <p:nvPicPr>
          <p:cNvPr id="2" name="Picture 1">
            <a:extLst>
              <a:ext uri="{FF2B5EF4-FFF2-40B4-BE49-F238E27FC236}">
                <a16:creationId xmlns:a16="http://schemas.microsoft.com/office/drawing/2014/main" id="{9E886FA5-CFFF-4F60-ABCB-22831D7A9A37}"/>
              </a:ext>
            </a:extLst>
          </p:cNvPr>
          <p:cNvPicPr>
            <a:picLocks noChangeAspect="1"/>
          </p:cNvPicPr>
          <p:nvPr/>
        </p:nvPicPr>
        <p:blipFill rotWithShape="1">
          <a:blip r:embed="rId3"/>
          <a:srcRect l="17500" t="56018" r="61250" b="18975"/>
          <a:stretch/>
        </p:blipFill>
        <p:spPr>
          <a:xfrm>
            <a:off x="5858930" y="3507648"/>
            <a:ext cx="4612043" cy="3051416"/>
          </a:xfrm>
          <a:prstGeom prst="rect">
            <a:avLst/>
          </a:prstGeom>
          <a:ln>
            <a:solidFill>
              <a:srgbClr val="00B0F0"/>
            </a:solidFill>
          </a:ln>
        </p:spPr>
      </p:pic>
      <p:sp>
        <p:nvSpPr>
          <p:cNvPr id="5" name="Footer Placeholder 4">
            <a:extLst>
              <a:ext uri="{FF2B5EF4-FFF2-40B4-BE49-F238E27FC236}">
                <a16:creationId xmlns:a16="http://schemas.microsoft.com/office/drawing/2014/main" id="{06EC03FB-D13E-B533-4AB3-59C32116855F}"/>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6591388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F863334-7521-4C54-8D49-FFD4EB611D51}"/>
              </a:ext>
            </a:extLst>
          </p:cNvPr>
          <p:cNvPicPr>
            <a:picLocks noChangeAspect="1"/>
          </p:cNvPicPr>
          <p:nvPr/>
        </p:nvPicPr>
        <p:blipFill rotWithShape="1">
          <a:blip r:embed="rId2"/>
          <a:srcRect l="12501" t="30400" r="39209" b="10390"/>
          <a:stretch/>
        </p:blipFill>
        <p:spPr>
          <a:xfrm>
            <a:off x="2189538" y="644236"/>
            <a:ext cx="8534400" cy="5883393"/>
          </a:xfrm>
          <a:prstGeom prst="rect">
            <a:avLst/>
          </a:prstGeom>
          <a:ln>
            <a:solidFill>
              <a:srgbClr val="00B0F0"/>
            </a:solidFill>
          </a:ln>
        </p:spPr>
      </p:pic>
      <p:sp>
        <p:nvSpPr>
          <p:cNvPr id="3" name="Footer Placeholder 2">
            <a:extLst>
              <a:ext uri="{FF2B5EF4-FFF2-40B4-BE49-F238E27FC236}">
                <a16:creationId xmlns:a16="http://schemas.microsoft.com/office/drawing/2014/main" id="{E7C35D1A-8BC5-9286-EDEA-65BC04611658}"/>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174393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880CCBE-AD77-4EE5-B9E0-F903A0DA03F3}"/>
              </a:ext>
            </a:extLst>
          </p:cNvPr>
          <p:cNvSpPr/>
          <p:nvPr/>
        </p:nvSpPr>
        <p:spPr>
          <a:xfrm>
            <a:off x="1107134" y="318655"/>
            <a:ext cx="2717631" cy="461665"/>
          </a:xfrm>
          <a:prstGeom prst="rect">
            <a:avLst/>
          </a:prstGeom>
        </p:spPr>
        <p:txBody>
          <a:bodyPr wrap="square">
            <a:spAutoFit/>
          </a:bodyPr>
          <a:lstStyle/>
          <a:p>
            <a:r>
              <a:rPr lang="en-US" sz="2400" b="1" dirty="0">
                <a:solidFill>
                  <a:schemeClr val="bg1"/>
                </a:solidFill>
              </a:rPr>
              <a:t>Self Join</a:t>
            </a:r>
            <a:r>
              <a:rPr lang="en-US" sz="2000" dirty="0">
                <a:solidFill>
                  <a:schemeClr val="bg1"/>
                </a:solidFill>
              </a:rPr>
              <a:t> </a:t>
            </a:r>
          </a:p>
        </p:txBody>
      </p:sp>
      <p:pic>
        <p:nvPicPr>
          <p:cNvPr id="3" name="Picture 2">
            <a:extLst>
              <a:ext uri="{FF2B5EF4-FFF2-40B4-BE49-F238E27FC236}">
                <a16:creationId xmlns:a16="http://schemas.microsoft.com/office/drawing/2014/main" id="{1280F5F3-7755-4693-93B7-6B5E817C31D5}"/>
              </a:ext>
            </a:extLst>
          </p:cNvPr>
          <p:cNvPicPr>
            <a:picLocks noChangeAspect="1"/>
          </p:cNvPicPr>
          <p:nvPr/>
        </p:nvPicPr>
        <p:blipFill rotWithShape="1">
          <a:blip r:embed="rId2"/>
          <a:srcRect l="16710" t="30634" r="51053" b="29581"/>
          <a:stretch/>
        </p:blipFill>
        <p:spPr>
          <a:xfrm>
            <a:off x="1015694" y="3252138"/>
            <a:ext cx="4510463" cy="3129710"/>
          </a:xfrm>
          <a:prstGeom prst="rect">
            <a:avLst/>
          </a:prstGeom>
          <a:ln>
            <a:solidFill>
              <a:srgbClr val="00B0F0"/>
            </a:solidFill>
          </a:ln>
        </p:spPr>
      </p:pic>
      <p:pic>
        <p:nvPicPr>
          <p:cNvPr id="6" name="Picture 5">
            <a:extLst>
              <a:ext uri="{FF2B5EF4-FFF2-40B4-BE49-F238E27FC236}">
                <a16:creationId xmlns:a16="http://schemas.microsoft.com/office/drawing/2014/main" id="{0E2D1FCC-8BC8-4422-BCD9-0E5F0C8B5749}"/>
              </a:ext>
            </a:extLst>
          </p:cNvPr>
          <p:cNvPicPr>
            <a:picLocks noChangeAspect="1"/>
          </p:cNvPicPr>
          <p:nvPr/>
        </p:nvPicPr>
        <p:blipFill rotWithShape="1">
          <a:blip r:embed="rId3"/>
          <a:srcRect l="16478" t="38984" r="57385" b="29283"/>
          <a:stretch/>
        </p:blipFill>
        <p:spPr>
          <a:xfrm>
            <a:off x="6096000" y="3247974"/>
            <a:ext cx="4591027" cy="3133874"/>
          </a:xfrm>
          <a:prstGeom prst="rect">
            <a:avLst/>
          </a:prstGeom>
          <a:ln>
            <a:solidFill>
              <a:srgbClr val="00B0F0"/>
            </a:solidFill>
          </a:ln>
        </p:spPr>
      </p:pic>
      <p:pic>
        <p:nvPicPr>
          <p:cNvPr id="13" name="Picture 12">
            <a:extLst>
              <a:ext uri="{FF2B5EF4-FFF2-40B4-BE49-F238E27FC236}">
                <a16:creationId xmlns:a16="http://schemas.microsoft.com/office/drawing/2014/main" id="{19E17196-A327-4A53-8BA2-82AC7BE35355}"/>
              </a:ext>
            </a:extLst>
          </p:cNvPr>
          <p:cNvPicPr>
            <a:picLocks noChangeAspect="1"/>
          </p:cNvPicPr>
          <p:nvPr/>
        </p:nvPicPr>
        <p:blipFill rotWithShape="1">
          <a:blip r:embed="rId4"/>
          <a:srcRect l="17895" t="56377" r="66710" b="30283"/>
          <a:stretch/>
        </p:blipFill>
        <p:spPr>
          <a:xfrm>
            <a:off x="3476535" y="493674"/>
            <a:ext cx="4743390" cy="2310882"/>
          </a:xfrm>
          <a:prstGeom prst="rect">
            <a:avLst/>
          </a:prstGeom>
          <a:ln>
            <a:solidFill>
              <a:srgbClr val="00B0F0"/>
            </a:solidFill>
          </a:ln>
        </p:spPr>
      </p:pic>
      <p:sp>
        <p:nvSpPr>
          <p:cNvPr id="14" name="TextBox 13">
            <a:extLst>
              <a:ext uri="{FF2B5EF4-FFF2-40B4-BE49-F238E27FC236}">
                <a16:creationId xmlns:a16="http://schemas.microsoft.com/office/drawing/2014/main" id="{CE0F8D0B-9F10-4F71-A3B8-093CF01EA090}"/>
              </a:ext>
            </a:extLst>
          </p:cNvPr>
          <p:cNvSpPr txBox="1"/>
          <p:nvPr/>
        </p:nvSpPr>
        <p:spPr>
          <a:xfrm>
            <a:off x="8329168" y="773229"/>
            <a:ext cx="2157309" cy="400110"/>
          </a:xfrm>
          <a:prstGeom prst="rect">
            <a:avLst/>
          </a:prstGeom>
          <a:noFill/>
        </p:spPr>
        <p:txBody>
          <a:bodyPr wrap="square" rtlCol="0">
            <a:spAutoFit/>
          </a:bodyPr>
          <a:lstStyle/>
          <a:p>
            <a:r>
              <a:rPr lang="en-US" sz="2000" dirty="0">
                <a:solidFill>
                  <a:schemeClr val="bg1"/>
                </a:solidFill>
              </a:rPr>
              <a:t>Company table</a:t>
            </a:r>
            <a:endParaRPr lang="en-IN" sz="2000" dirty="0">
              <a:solidFill>
                <a:schemeClr val="bg1"/>
              </a:solidFill>
            </a:endParaRPr>
          </a:p>
        </p:txBody>
      </p:sp>
      <p:sp>
        <p:nvSpPr>
          <p:cNvPr id="2" name="Footer Placeholder 1">
            <a:extLst>
              <a:ext uri="{FF2B5EF4-FFF2-40B4-BE49-F238E27FC236}">
                <a16:creationId xmlns:a16="http://schemas.microsoft.com/office/drawing/2014/main" id="{7D0666F4-3A5A-A987-871F-3DA94B4110F4}"/>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7746226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SUBQUERY</a:t>
            </a:r>
            <a:endParaRPr lang="en-IN" sz="3600" b="1"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solidFill>
                  <a:schemeClr val="bg1"/>
                </a:solidFill>
              </a:rPr>
              <a:t>PART 9</a:t>
            </a:r>
            <a:endParaRPr lang="en-IN" sz="2000" b="1" dirty="0">
              <a:solidFill>
                <a:schemeClr val="bg1"/>
              </a:solidFill>
            </a:endParaRPr>
          </a:p>
        </p:txBody>
      </p:sp>
      <p:sp>
        <p:nvSpPr>
          <p:cNvPr id="18" name="Flowchart: Delay 17"/>
          <p:cNvSpPr/>
          <p:nvPr/>
        </p:nvSpPr>
        <p:spPr>
          <a:xfrm>
            <a:off x="0" y="0"/>
            <a:ext cx="6387737" cy="6858000"/>
          </a:xfrm>
          <a:prstGeom prst="flowChartDelay">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8FAA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21" name="Straight Connector 20"/>
          <p:cNvCxnSpPr/>
          <p:nvPr/>
        </p:nvCxnSpPr>
        <p:spPr>
          <a:xfrm>
            <a:off x="5236590" y="381786"/>
            <a:ext cx="6500485" cy="13999"/>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8FAADC"/>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F922BC9-D756-1A2C-BCC5-8529BD93270E}"/>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12164905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27094" y="1711966"/>
            <a:ext cx="10151299" cy="3170099"/>
          </a:xfrm>
          <a:prstGeom prst="rect">
            <a:avLst/>
          </a:prstGeom>
        </p:spPr>
        <p:txBody>
          <a:bodyPr wrap="square">
            <a:spAutoFit/>
          </a:bodyPr>
          <a:lstStyle/>
          <a:p>
            <a:r>
              <a:rPr lang="en-US" sz="2000" dirty="0">
                <a:solidFill>
                  <a:schemeClr val="bg1"/>
                </a:solidFill>
              </a:rPr>
              <a:t>Query within another query is called </a:t>
            </a:r>
            <a:r>
              <a:rPr lang="en-US" sz="2000" b="1" dirty="0">
                <a:solidFill>
                  <a:schemeClr val="bg1"/>
                </a:solidFill>
              </a:rPr>
              <a:t>SUBQUERY</a:t>
            </a:r>
            <a:r>
              <a:rPr lang="en-US" sz="2000" dirty="0">
                <a:solidFill>
                  <a:schemeClr val="bg1"/>
                </a:solidFill>
              </a:rPr>
              <a:t>.</a:t>
            </a:r>
          </a:p>
          <a:p>
            <a:endParaRPr lang="en-US" sz="2000" dirty="0">
              <a:solidFill>
                <a:schemeClr val="bg1"/>
              </a:solidFill>
            </a:endParaRPr>
          </a:p>
          <a:p>
            <a:r>
              <a:rPr lang="en-US" sz="2000" dirty="0">
                <a:solidFill>
                  <a:schemeClr val="bg1"/>
                </a:solidFill>
              </a:rPr>
              <a:t>Innermost query is executed first then the outer query.</a:t>
            </a:r>
          </a:p>
          <a:p>
            <a:r>
              <a:rPr lang="en-US" sz="2000" dirty="0">
                <a:solidFill>
                  <a:schemeClr val="bg1"/>
                </a:solidFill>
              </a:rPr>
              <a:t>Basically it works from </a:t>
            </a:r>
            <a:r>
              <a:rPr lang="en-US" sz="2000" b="1" dirty="0">
                <a:solidFill>
                  <a:schemeClr val="bg1"/>
                </a:solidFill>
              </a:rPr>
              <a:t>IN to OUT</a:t>
            </a:r>
            <a:r>
              <a:rPr lang="en-US" sz="2000" dirty="0">
                <a:solidFill>
                  <a:schemeClr val="bg1"/>
                </a:solidFill>
              </a:rPr>
              <a:t>.</a:t>
            </a:r>
          </a:p>
          <a:p>
            <a:endParaRPr lang="en-US" sz="2000" dirty="0">
              <a:solidFill>
                <a:schemeClr val="bg1"/>
              </a:solidFill>
            </a:endParaRPr>
          </a:p>
          <a:p>
            <a:r>
              <a:rPr lang="en-US" sz="2000" dirty="0" err="1">
                <a:solidFill>
                  <a:schemeClr val="bg1"/>
                </a:solidFill>
              </a:rPr>
              <a:t>Subquery</a:t>
            </a:r>
            <a:r>
              <a:rPr lang="en-US" sz="2000" dirty="0">
                <a:solidFill>
                  <a:schemeClr val="bg1"/>
                </a:solidFill>
              </a:rPr>
              <a:t> is used to print data from table one while depending on table two.</a:t>
            </a:r>
          </a:p>
          <a:p>
            <a:endParaRPr lang="en-US" sz="2000" dirty="0">
              <a:solidFill>
                <a:schemeClr val="bg1"/>
              </a:solidFill>
            </a:endParaRPr>
          </a:p>
          <a:p>
            <a:r>
              <a:rPr lang="en-US" sz="2000" dirty="0">
                <a:solidFill>
                  <a:schemeClr val="bg1"/>
                </a:solidFill>
              </a:rPr>
              <a:t>Subquery can be used in </a:t>
            </a:r>
            <a:r>
              <a:rPr lang="en-US" sz="2000" b="1" dirty="0">
                <a:solidFill>
                  <a:schemeClr val="bg1"/>
                </a:solidFill>
              </a:rPr>
              <a:t>WHERE</a:t>
            </a:r>
            <a:r>
              <a:rPr lang="en-US" sz="2000" dirty="0">
                <a:solidFill>
                  <a:schemeClr val="bg1"/>
                </a:solidFill>
              </a:rPr>
              <a:t> and </a:t>
            </a:r>
            <a:r>
              <a:rPr lang="en-US" sz="2000" b="1" dirty="0">
                <a:solidFill>
                  <a:schemeClr val="bg1"/>
                </a:solidFill>
              </a:rPr>
              <a:t>HAVING</a:t>
            </a:r>
            <a:r>
              <a:rPr lang="en-US" sz="2000" dirty="0">
                <a:solidFill>
                  <a:schemeClr val="bg1"/>
                </a:solidFill>
              </a:rPr>
              <a:t> clause.</a:t>
            </a:r>
          </a:p>
          <a:p>
            <a:endParaRPr lang="en-US" sz="2000" dirty="0">
              <a:solidFill>
                <a:schemeClr val="bg1"/>
              </a:solidFill>
            </a:endParaRPr>
          </a:p>
          <a:p>
            <a:r>
              <a:rPr lang="en-US" sz="2000" dirty="0">
                <a:solidFill>
                  <a:schemeClr val="bg1"/>
                </a:solidFill>
              </a:rPr>
              <a:t>Scenario of using subquery is when there is table dependency.</a:t>
            </a:r>
          </a:p>
        </p:txBody>
      </p:sp>
      <p:sp>
        <p:nvSpPr>
          <p:cNvPr id="3" name="Footer Placeholder 2">
            <a:extLst>
              <a:ext uri="{FF2B5EF4-FFF2-40B4-BE49-F238E27FC236}">
                <a16:creationId xmlns:a16="http://schemas.microsoft.com/office/drawing/2014/main" id="{8CC9ECD5-E0D6-A3A2-CC71-83E790C5EAD1}"/>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0481646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089624" y="1033093"/>
            <a:ext cx="4064268" cy="1015663"/>
          </a:xfrm>
          <a:prstGeom prst="rect">
            <a:avLst/>
          </a:prstGeom>
        </p:spPr>
        <p:txBody>
          <a:bodyPr wrap="square">
            <a:spAutoFit/>
          </a:bodyPr>
          <a:lstStyle/>
          <a:p>
            <a:r>
              <a:rPr lang="en-US" sz="2000" dirty="0">
                <a:solidFill>
                  <a:schemeClr val="bg1"/>
                </a:solidFill>
              </a:rPr>
              <a:t>In </a:t>
            </a:r>
            <a:r>
              <a:rPr lang="en-US" sz="2000" dirty="0" err="1">
                <a:solidFill>
                  <a:schemeClr val="bg1"/>
                </a:solidFill>
              </a:rPr>
              <a:t>Accountdetails</a:t>
            </a:r>
            <a:r>
              <a:rPr lang="en-US" sz="2000" dirty="0">
                <a:solidFill>
                  <a:schemeClr val="bg1"/>
                </a:solidFill>
              </a:rPr>
              <a:t> table, there is already one record. </a:t>
            </a:r>
          </a:p>
          <a:p>
            <a:r>
              <a:rPr lang="en-US" sz="2000" dirty="0">
                <a:solidFill>
                  <a:schemeClr val="bg1"/>
                </a:solidFill>
              </a:rPr>
              <a:t>Add more 10 records.</a:t>
            </a:r>
          </a:p>
        </p:txBody>
      </p:sp>
      <p:pic>
        <p:nvPicPr>
          <p:cNvPr id="3" name="Picture 2">
            <a:extLst>
              <a:ext uri="{FF2B5EF4-FFF2-40B4-BE49-F238E27FC236}">
                <a16:creationId xmlns:a16="http://schemas.microsoft.com/office/drawing/2014/main" id="{45A6E8F3-AF24-4A2E-BFC5-9D87AE6A585E}"/>
              </a:ext>
            </a:extLst>
          </p:cNvPr>
          <p:cNvPicPr>
            <a:picLocks noChangeAspect="1"/>
          </p:cNvPicPr>
          <p:nvPr/>
        </p:nvPicPr>
        <p:blipFill rotWithShape="1">
          <a:blip r:embed="rId2"/>
          <a:srcRect l="14887" t="20188" r="55795" b="8262"/>
          <a:stretch/>
        </p:blipFill>
        <p:spPr>
          <a:xfrm>
            <a:off x="5763489" y="111803"/>
            <a:ext cx="4835237" cy="6634392"/>
          </a:xfrm>
          <a:prstGeom prst="rect">
            <a:avLst/>
          </a:prstGeom>
          <a:ln>
            <a:solidFill>
              <a:srgbClr val="00B0F0"/>
            </a:solidFill>
          </a:ln>
        </p:spPr>
      </p:pic>
      <p:sp>
        <p:nvSpPr>
          <p:cNvPr id="4" name="Footer Placeholder 3">
            <a:extLst>
              <a:ext uri="{FF2B5EF4-FFF2-40B4-BE49-F238E27FC236}">
                <a16:creationId xmlns:a16="http://schemas.microsoft.com/office/drawing/2014/main" id="{214FAE84-758E-3047-B110-43C3992777F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202669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49841" y="920675"/>
            <a:ext cx="6059321" cy="707886"/>
          </a:xfrm>
          <a:prstGeom prst="rect">
            <a:avLst/>
          </a:prstGeom>
        </p:spPr>
        <p:txBody>
          <a:bodyPr wrap="square">
            <a:spAutoFit/>
          </a:bodyPr>
          <a:lstStyle/>
          <a:p>
            <a:r>
              <a:rPr lang="en-US" sz="2000" dirty="0">
                <a:solidFill>
                  <a:schemeClr val="bg1"/>
                </a:solidFill>
              </a:rPr>
              <a:t>In </a:t>
            </a:r>
            <a:r>
              <a:rPr lang="en-US" sz="2000" dirty="0" err="1">
                <a:solidFill>
                  <a:schemeClr val="bg1"/>
                </a:solidFill>
              </a:rPr>
              <a:t>Transactiondetails</a:t>
            </a:r>
            <a:r>
              <a:rPr lang="en-US" sz="2000" dirty="0">
                <a:solidFill>
                  <a:schemeClr val="bg1"/>
                </a:solidFill>
              </a:rPr>
              <a:t> table, there are already 2 record. </a:t>
            </a:r>
          </a:p>
          <a:p>
            <a:r>
              <a:rPr lang="en-US" sz="2000" dirty="0">
                <a:solidFill>
                  <a:schemeClr val="bg1"/>
                </a:solidFill>
              </a:rPr>
              <a:t>Add more 1 record.</a:t>
            </a:r>
          </a:p>
        </p:txBody>
      </p:sp>
      <p:pic>
        <p:nvPicPr>
          <p:cNvPr id="4" name="Picture 3">
            <a:extLst>
              <a:ext uri="{FF2B5EF4-FFF2-40B4-BE49-F238E27FC236}">
                <a16:creationId xmlns:a16="http://schemas.microsoft.com/office/drawing/2014/main" id="{ACB2C6B2-89E9-4DAF-A579-5E8F6E8226D0}"/>
              </a:ext>
            </a:extLst>
          </p:cNvPr>
          <p:cNvPicPr>
            <a:picLocks noChangeAspect="1"/>
          </p:cNvPicPr>
          <p:nvPr/>
        </p:nvPicPr>
        <p:blipFill rotWithShape="1">
          <a:blip r:embed="rId2"/>
          <a:srcRect l="14659" t="39793" r="28977" b="31910"/>
          <a:stretch/>
        </p:blipFill>
        <p:spPr>
          <a:xfrm>
            <a:off x="1449841" y="2211530"/>
            <a:ext cx="10111428" cy="2854037"/>
          </a:xfrm>
          <a:prstGeom prst="rect">
            <a:avLst/>
          </a:prstGeom>
          <a:ln>
            <a:solidFill>
              <a:srgbClr val="00B0F0"/>
            </a:solidFill>
          </a:ln>
        </p:spPr>
      </p:pic>
      <p:sp>
        <p:nvSpPr>
          <p:cNvPr id="3" name="Footer Placeholder 2">
            <a:extLst>
              <a:ext uri="{FF2B5EF4-FFF2-40B4-BE49-F238E27FC236}">
                <a16:creationId xmlns:a16="http://schemas.microsoft.com/office/drawing/2014/main" id="{78ACF4C9-AC2E-DDFC-1F44-2014CA9A5CCD}"/>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37923721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172503" y="606498"/>
            <a:ext cx="10151299" cy="1631216"/>
          </a:xfrm>
          <a:prstGeom prst="rect">
            <a:avLst/>
          </a:prstGeom>
        </p:spPr>
        <p:txBody>
          <a:bodyPr wrap="square">
            <a:spAutoFit/>
          </a:bodyPr>
          <a:lstStyle/>
          <a:p>
            <a:r>
              <a:rPr lang="en-US" sz="2000" b="1" dirty="0">
                <a:solidFill>
                  <a:schemeClr val="bg1"/>
                </a:solidFill>
              </a:rPr>
              <a:t>Que-- Write query to get the </a:t>
            </a:r>
            <a:r>
              <a:rPr lang="en-US" sz="2000" b="1" dirty="0">
                <a:solidFill>
                  <a:schemeClr val="bg1"/>
                </a:solidFill>
                <a:highlight>
                  <a:srgbClr val="00FF00"/>
                </a:highlight>
              </a:rPr>
              <a:t>Account details of peoples</a:t>
            </a:r>
            <a:r>
              <a:rPr lang="en-US" sz="2000" b="1" dirty="0">
                <a:solidFill>
                  <a:schemeClr val="bg1"/>
                </a:solidFill>
              </a:rPr>
              <a:t> who did </a:t>
            </a:r>
            <a:r>
              <a:rPr lang="en-US" sz="2000" b="1" dirty="0">
                <a:highlight>
                  <a:srgbClr val="FFFF00"/>
                </a:highlight>
              </a:rPr>
              <a:t>transactions</a:t>
            </a:r>
          </a:p>
          <a:p>
            <a:endParaRPr lang="en-US" sz="2000" dirty="0">
              <a:solidFill>
                <a:schemeClr val="bg1"/>
              </a:solidFill>
            </a:endParaRPr>
          </a:p>
          <a:p>
            <a:endParaRPr lang="en-US" sz="2000" dirty="0">
              <a:solidFill>
                <a:schemeClr val="bg1"/>
              </a:solidFill>
            </a:endParaRPr>
          </a:p>
          <a:p>
            <a:r>
              <a:rPr lang="en-US" sz="2000" b="1" dirty="0">
                <a:solidFill>
                  <a:schemeClr val="bg1"/>
                </a:solidFill>
              </a:rPr>
              <a:t>STEP 1</a:t>
            </a:r>
            <a:r>
              <a:rPr lang="en-US" sz="2000" dirty="0">
                <a:solidFill>
                  <a:schemeClr val="bg1"/>
                </a:solidFill>
              </a:rPr>
              <a:t>– finding </a:t>
            </a:r>
            <a:r>
              <a:rPr lang="en-US" sz="2000" dirty="0" err="1">
                <a:solidFill>
                  <a:schemeClr val="bg1"/>
                </a:solidFill>
              </a:rPr>
              <a:t>AccountID</a:t>
            </a:r>
            <a:r>
              <a:rPr lang="en-US" sz="2000" dirty="0">
                <a:solidFill>
                  <a:schemeClr val="bg1"/>
                </a:solidFill>
              </a:rPr>
              <a:t> of peoples who did transaction</a:t>
            </a:r>
          </a:p>
          <a:p>
            <a:endParaRPr lang="en-US" sz="2000" dirty="0">
              <a:solidFill>
                <a:schemeClr val="bg1"/>
              </a:solidFill>
            </a:endParaRPr>
          </a:p>
        </p:txBody>
      </p:sp>
      <p:pic>
        <p:nvPicPr>
          <p:cNvPr id="4" name="Picture 3">
            <a:extLst>
              <a:ext uri="{FF2B5EF4-FFF2-40B4-BE49-F238E27FC236}">
                <a16:creationId xmlns:a16="http://schemas.microsoft.com/office/drawing/2014/main" id="{B96BA59E-0679-402F-AB4E-07934A27DF97}"/>
              </a:ext>
            </a:extLst>
          </p:cNvPr>
          <p:cNvPicPr>
            <a:picLocks noChangeAspect="1"/>
          </p:cNvPicPr>
          <p:nvPr/>
        </p:nvPicPr>
        <p:blipFill rotWithShape="1">
          <a:blip r:embed="rId2"/>
          <a:srcRect l="14659" t="43229" r="44546" b="35346"/>
          <a:stretch/>
        </p:blipFill>
        <p:spPr>
          <a:xfrm>
            <a:off x="1738745" y="2352003"/>
            <a:ext cx="8714509" cy="2573092"/>
          </a:xfrm>
          <a:prstGeom prst="rect">
            <a:avLst/>
          </a:prstGeom>
          <a:ln>
            <a:solidFill>
              <a:srgbClr val="00B0F0"/>
            </a:solidFill>
          </a:ln>
        </p:spPr>
      </p:pic>
      <p:sp>
        <p:nvSpPr>
          <p:cNvPr id="3" name="Footer Placeholder 2">
            <a:extLst>
              <a:ext uri="{FF2B5EF4-FFF2-40B4-BE49-F238E27FC236}">
                <a16:creationId xmlns:a16="http://schemas.microsoft.com/office/drawing/2014/main" id="{79810648-0EB8-0648-1181-00C13272EB14}"/>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250123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172503" y="606498"/>
            <a:ext cx="10151299" cy="707886"/>
          </a:xfrm>
          <a:prstGeom prst="rect">
            <a:avLst/>
          </a:prstGeom>
        </p:spPr>
        <p:txBody>
          <a:bodyPr wrap="square">
            <a:spAutoFit/>
          </a:bodyPr>
          <a:lstStyle/>
          <a:p>
            <a:r>
              <a:rPr lang="en-US" sz="2000" b="1" dirty="0">
                <a:solidFill>
                  <a:schemeClr val="bg1"/>
                </a:solidFill>
              </a:rPr>
              <a:t>STEP 2 </a:t>
            </a:r>
            <a:r>
              <a:rPr lang="en-US" sz="2000" dirty="0">
                <a:solidFill>
                  <a:schemeClr val="bg1"/>
                </a:solidFill>
              </a:rPr>
              <a:t>– getting details of STEP1 peoples</a:t>
            </a:r>
          </a:p>
          <a:p>
            <a:endParaRPr lang="en-US" sz="2000" dirty="0">
              <a:solidFill>
                <a:schemeClr val="bg1"/>
              </a:solidFill>
            </a:endParaRPr>
          </a:p>
        </p:txBody>
      </p:sp>
      <p:pic>
        <p:nvPicPr>
          <p:cNvPr id="3" name="Picture 2">
            <a:extLst>
              <a:ext uri="{FF2B5EF4-FFF2-40B4-BE49-F238E27FC236}">
                <a16:creationId xmlns:a16="http://schemas.microsoft.com/office/drawing/2014/main" id="{3C0120BE-2C94-4A17-B97B-A03D2485BC01}"/>
              </a:ext>
            </a:extLst>
          </p:cNvPr>
          <p:cNvPicPr>
            <a:picLocks noChangeAspect="1"/>
          </p:cNvPicPr>
          <p:nvPr/>
        </p:nvPicPr>
        <p:blipFill rotWithShape="1">
          <a:blip r:embed="rId2"/>
          <a:srcRect l="14773" t="43229" r="42159" b="32719"/>
          <a:stretch/>
        </p:blipFill>
        <p:spPr>
          <a:xfrm>
            <a:off x="1558636" y="1622161"/>
            <a:ext cx="9074728" cy="2849325"/>
          </a:xfrm>
          <a:prstGeom prst="rect">
            <a:avLst/>
          </a:prstGeom>
          <a:ln>
            <a:solidFill>
              <a:srgbClr val="00B0F0"/>
            </a:solidFill>
          </a:ln>
        </p:spPr>
      </p:pic>
      <p:sp>
        <p:nvSpPr>
          <p:cNvPr id="4" name="TextBox 3">
            <a:extLst>
              <a:ext uri="{FF2B5EF4-FFF2-40B4-BE49-F238E27FC236}">
                <a16:creationId xmlns:a16="http://schemas.microsoft.com/office/drawing/2014/main" id="{A7A70193-FAF8-4C00-96F2-0D371433CB83}"/>
              </a:ext>
            </a:extLst>
          </p:cNvPr>
          <p:cNvSpPr txBox="1"/>
          <p:nvPr/>
        </p:nvSpPr>
        <p:spPr>
          <a:xfrm>
            <a:off x="1558636" y="5181600"/>
            <a:ext cx="9206346" cy="646331"/>
          </a:xfrm>
          <a:prstGeom prst="rect">
            <a:avLst/>
          </a:prstGeom>
          <a:noFill/>
          <a:ln>
            <a:solidFill>
              <a:schemeClr val="tx1"/>
            </a:solidFill>
          </a:ln>
        </p:spPr>
        <p:txBody>
          <a:bodyPr wrap="square" rtlCol="0">
            <a:spAutoFit/>
          </a:bodyPr>
          <a:lstStyle/>
          <a:p>
            <a:r>
              <a:rPr lang="en-US" dirty="0">
                <a:solidFill>
                  <a:schemeClr val="bg1"/>
                </a:solidFill>
              </a:rPr>
              <a:t>Here, if you have like 1CR records it is not possible to give all those </a:t>
            </a:r>
            <a:r>
              <a:rPr lang="en-US" dirty="0" err="1">
                <a:solidFill>
                  <a:schemeClr val="bg1"/>
                </a:solidFill>
              </a:rPr>
              <a:t>AccountID</a:t>
            </a:r>
            <a:r>
              <a:rPr lang="en-US" dirty="0">
                <a:solidFill>
                  <a:schemeClr val="bg1"/>
                </a:solidFill>
              </a:rPr>
              <a:t> in query like (1,7).</a:t>
            </a:r>
          </a:p>
          <a:p>
            <a:r>
              <a:rPr lang="en-US" dirty="0">
                <a:solidFill>
                  <a:schemeClr val="bg1"/>
                </a:solidFill>
              </a:rPr>
              <a:t>So for this subquery concept is used to dynamically calculate </a:t>
            </a:r>
            <a:r>
              <a:rPr lang="en-US" dirty="0" err="1">
                <a:solidFill>
                  <a:schemeClr val="bg1"/>
                </a:solidFill>
              </a:rPr>
              <a:t>AccountID</a:t>
            </a:r>
            <a:r>
              <a:rPr lang="en-US" dirty="0">
                <a:solidFill>
                  <a:schemeClr val="bg1"/>
                </a:solidFill>
              </a:rPr>
              <a:t> (check STEP 3)</a:t>
            </a:r>
            <a:endParaRPr lang="en-IN" dirty="0">
              <a:solidFill>
                <a:schemeClr val="bg1"/>
              </a:solidFill>
            </a:endParaRPr>
          </a:p>
        </p:txBody>
      </p:sp>
      <p:sp>
        <p:nvSpPr>
          <p:cNvPr id="5" name="Footer Placeholder 4">
            <a:extLst>
              <a:ext uri="{FF2B5EF4-FFF2-40B4-BE49-F238E27FC236}">
                <a16:creationId xmlns:a16="http://schemas.microsoft.com/office/drawing/2014/main" id="{631F4BEC-E922-6A2C-E745-7D6C8C936A72}"/>
              </a:ext>
            </a:extLst>
          </p:cNvPr>
          <p:cNvSpPr>
            <a:spLocks noGrp="1"/>
          </p:cNvSpPr>
          <p:nvPr>
            <p:ph type="ftr" sz="quarter" idx="11"/>
          </p:nvPr>
        </p:nvSpPr>
        <p:spPr/>
        <p:txBody>
          <a:bodyPr/>
          <a:lstStyle/>
          <a:p>
            <a:r>
              <a:rPr lang="en-US"/>
              <a:t>For SQL &amp; Power BI trainings Whatsapp to Tharun Challa     - +91 7093461147</a:t>
            </a:r>
            <a:endParaRPr lang="en-IN"/>
          </a:p>
        </p:txBody>
      </p:sp>
    </p:spTree>
    <p:extLst>
      <p:ext uri="{BB962C8B-B14F-4D97-AF65-F5344CB8AC3E}">
        <p14:creationId xmlns:p14="http://schemas.microsoft.com/office/powerpoint/2010/main" val="4018459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QL 1 - Copy" id="{32B4FDDD-C0EC-4F74-A9F7-D88133861A29}" vid="{617CC9F2-C2EC-4E28-9838-A6916D0E89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2370</TotalTime>
  <Words>9568</Words>
  <Application>Microsoft Office PowerPoint</Application>
  <PresentationFormat>Widescreen</PresentationFormat>
  <Paragraphs>1170</Paragraphs>
  <Slides>203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203</vt:i4>
      </vt:variant>
    </vt:vector>
  </HeadingPairs>
  <TitlesOfParts>
    <vt:vector size="211" baseType="lpstr">
      <vt:lpstr>Aptos</vt:lpstr>
      <vt:lpstr>Arial</vt:lpstr>
      <vt:lpstr>Arial Black</vt:lpstr>
      <vt:lpstr>Arial Rounded MT Bold</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Dandekar</dc:creator>
  <cp:lastModifiedBy>SA3665</cp:lastModifiedBy>
  <cp:revision>64</cp:revision>
  <dcterms:created xsi:type="dcterms:W3CDTF">2024-07-05T02:56:52Z</dcterms:created>
  <dcterms:modified xsi:type="dcterms:W3CDTF">2025-05-03T04:16:18Z</dcterms:modified>
</cp:coreProperties>
</file>